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3" r:id="rId2"/>
  </p:sldMasterIdLst>
  <p:notesMasterIdLst>
    <p:notesMasterId r:id="rId20"/>
  </p:notesMasterIdLst>
  <p:sldIdLst>
    <p:sldId id="269" r:id="rId3"/>
    <p:sldId id="365" r:id="rId4"/>
    <p:sldId id="326" r:id="rId5"/>
    <p:sldId id="351" r:id="rId6"/>
    <p:sldId id="298" r:id="rId7"/>
    <p:sldId id="407" r:id="rId8"/>
    <p:sldId id="306" r:id="rId9"/>
    <p:sldId id="362" r:id="rId10"/>
    <p:sldId id="359" r:id="rId11"/>
    <p:sldId id="887" r:id="rId12"/>
    <p:sldId id="361" r:id="rId13"/>
    <p:sldId id="888" r:id="rId14"/>
    <p:sldId id="307" r:id="rId15"/>
    <p:sldId id="301" r:id="rId16"/>
    <p:sldId id="368" r:id="rId17"/>
    <p:sldId id="369" r:id="rId18"/>
    <p:sldId id="268" r:id="rId19"/>
  </p:sldIdLst>
  <p:sldSz cx="12192000" cy="6858000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BM Plex Sans Condensed" panose="020B05060502030002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D90727"/>
    <a:srgbClr val="EEAF00"/>
    <a:srgbClr val="003E7D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912" autoAdjust="0"/>
    <p:restoredTop sz="96357" autoAdjust="0"/>
  </p:normalViewPr>
  <p:slideViewPr>
    <p:cSldViewPr snapToGrid="0" snapToObjects="1">
      <p:cViewPr varScale="1">
        <p:scale>
          <a:sx n="74" d="100"/>
          <a:sy n="74" d="100"/>
        </p:scale>
        <p:origin x="684" y="54"/>
      </p:cViewPr>
      <p:guideLst/>
    </p:cSldViewPr>
  </p:slideViewPr>
  <p:outlineViewPr>
    <p:cViewPr>
      <p:scale>
        <a:sx n="33" d="100"/>
        <a:sy n="33" d="100"/>
      </p:scale>
      <p:origin x="0" y="-91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C902A-9727-41A3-8038-0A73B4DCED5C}" type="datetimeFigureOut">
              <a:rPr lang="en-IE" smtClean="0"/>
              <a:t>04/07/2023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5B0B-92C4-41EB-9D8B-C53BE8C231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759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A975234-0110-454B-AAEE-2B4A7519CC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1E5CB3-A950-47A4-BAFF-9E3FA61271BE}" type="slidenum">
              <a:rPr lang="de-DE" altLang="en-US"/>
              <a:pPr algn="r" eaLnBrk="1" hangingPunct="1">
                <a:spcBef>
                  <a:spcPct val="0"/>
                </a:spcBef>
              </a:pPr>
              <a:t>2</a:t>
            </a:fld>
            <a:endParaRPr lang="de-DE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36D68B3-0B0F-43BE-AA5C-18C566561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484B5BB-024E-4F49-B354-7AAC78BAF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9499027-E924-45A7-979B-C57ABB1BDF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BBB88B-449A-499B-8FA9-19915F7346B9}" type="slidenum">
              <a:rPr lang="de-DE" altLang="en-US"/>
              <a:pPr algn="r" eaLnBrk="1" hangingPunct="1">
                <a:spcBef>
                  <a:spcPct val="0"/>
                </a:spcBef>
              </a:pPr>
              <a:t>13</a:t>
            </a:fld>
            <a:endParaRPr lang="de-DE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867258B-14DB-4A83-A2AB-AE060A5CE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B36399E-892C-4DF9-9A38-04F1E4A35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5A2D1DC-7AF3-463B-AB4F-AFCDE6DFC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0D3085-F4B0-4929-9F5E-10CEFB3827E0}" type="slidenum">
              <a:rPr lang="de-DE" altLang="en-US" smtClean="0"/>
              <a:pPr>
                <a:spcBef>
                  <a:spcPct val="0"/>
                </a:spcBef>
              </a:pPr>
              <a:t>14</a:t>
            </a:fld>
            <a:endParaRPr lang="de-DE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727C6F4-27F1-4E77-BA49-3B88CF48E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2E55229-F0D7-4277-895A-9B64189B9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3951EF3-4B4E-460B-B71B-19F12FBF1B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633EB8-90BA-4201-B8BA-2364F1A40C8A}" type="slidenum">
              <a:rPr lang="de-DE" altLang="en-US"/>
              <a:pPr algn="r" eaLnBrk="1" hangingPunct="1">
                <a:spcBef>
                  <a:spcPct val="0"/>
                </a:spcBef>
              </a:pPr>
              <a:t>15</a:t>
            </a:fld>
            <a:endParaRPr lang="de-DE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4AB43A9-BA3A-48ED-A133-D2A94E49F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E70559A-9C66-4BBC-BA88-F88660715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84409B2-339F-4686-AF82-CF944B01F8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4E9C68-29B7-46DD-B3FE-80CE21144602}" type="slidenum">
              <a:rPr lang="de-DE" altLang="en-US"/>
              <a:pPr algn="r" eaLnBrk="1" hangingPunct="1">
                <a:spcBef>
                  <a:spcPct val="0"/>
                </a:spcBef>
              </a:pPr>
              <a:t>16</a:t>
            </a:fld>
            <a:endParaRPr lang="de-DE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D348DB3-6C70-4604-8AD6-CB243432C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779EF9F-6BB1-4A0A-8318-2F7D94A74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0E2292-CE40-45A3-857B-D60ADF9A88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FE47B8-0273-4230-9B85-3DA976405E6E}" type="slidenum">
              <a:rPr lang="de-DE" altLang="en-US"/>
              <a:pPr algn="r" eaLnBrk="1" hangingPunct="1">
                <a:spcBef>
                  <a:spcPct val="0"/>
                </a:spcBef>
              </a:pPr>
              <a:t>3</a:t>
            </a:fld>
            <a:endParaRPr lang="de-DE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0817B42-4AED-4C9A-BA5C-26F735643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0641271-11FD-4A85-948A-9E98DF1B3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30C14F5-AC42-4F55-8785-BD6F1DB6C6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C1EB23-EFAA-4B87-A811-658DC2AAFF41}" type="slidenum">
              <a:rPr lang="de-DE" altLang="en-US"/>
              <a:pPr algn="r" eaLnBrk="1" hangingPunct="1">
                <a:spcBef>
                  <a:spcPct val="0"/>
                </a:spcBef>
              </a:pPr>
              <a:t>4</a:t>
            </a:fld>
            <a:endParaRPr lang="de-DE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A6A082F-BBC0-423E-A00D-7633316D9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78601C6-7BA5-4443-889C-FC68CCF13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BCB6A08-9BCE-4E5A-B27F-DC4618A0B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A3BDE4-40FB-49BF-9374-7E097101FC9C}" type="slidenum">
              <a:rPr lang="de-DE" altLang="en-US" smtClean="0"/>
              <a:pPr>
                <a:spcBef>
                  <a:spcPct val="0"/>
                </a:spcBef>
              </a:pPr>
              <a:t>5</a:t>
            </a:fld>
            <a:endParaRPr lang="de-DE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1C47AD0-5283-49D7-B055-9C0CF437E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9DE1845-AA77-4866-9D9B-1979E229E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3DB0000-7BA7-41F8-99A5-7B7F82C969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09048B-0E65-4858-AC1C-8F8993186A8A}" type="slidenum">
              <a:rPr lang="de-DE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F9F2B16-FB09-47F4-9798-266F522AB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57EB0ED-0BB2-498D-9CDD-68D6A754D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E129FBA-CE46-47E3-B4CD-0001DC8841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21FE99-6008-44A2-8769-8DEAA484C9B8}" type="slidenum">
              <a:rPr lang="de-DE" altLang="en-US"/>
              <a:pPr algn="r" eaLnBrk="1" hangingPunct="1">
                <a:spcBef>
                  <a:spcPct val="0"/>
                </a:spcBef>
              </a:pPr>
              <a:t>7</a:t>
            </a:fld>
            <a:endParaRPr lang="de-DE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71082A4-3B85-431A-B35C-E4136F1FC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A595AB9-BB1F-48C1-A3A3-DDB80DF4A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C3F4D9F-D33F-4876-ADEE-B989CD9F23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9945AF-C361-4EE7-8212-50C62968C19E}" type="slidenum">
              <a:rPr lang="de-DE" altLang="en-US"/>
              <a:pPr algn="r" eaLnBrk="1" hangingPunct="1">
                <a:spcBef>
                  <a:spcPct val="0"/>
                </a:spcBef>
              </a:pPr>
              <a:t>8</a:t>
            </a:fld>
            <a:endParaRPr lang="de-DE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7275E9A-ACB9-426A-AE10-B5A4C5B4DF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B24B570-0324-4D4E-9480-F6CF271C8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04361F9-802E-4AB9-9949-5FD207995E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9E4555-8C39-4C54-A429-14B2178690B4}" type="slidenum">
              <a:rPr lang="de-DE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39E5799-D564-433E-AD09-1703EF8B3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3AB2021-69AE-4ED5-87CB-CADD15D48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5750EEE-0019-4C1A-BDAB-3E77628DBD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A90B04-EB05-41A3-A45E-9896A09C583E}" type="slidenum">
              <a:rPr lang="de-DE" altLang="en-US"/>
              <a:pPr algn="r" eaLnBrk="1" hangingPunct="1">
                <a:spcBef>
                  <a:spcPct val="0"/>
                </a:spcBef>
              </a:pPr>
              <a:t>11</a:t>
            </a:fld>
            <a:endParaRPr lang="de-DE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2ECF317-6D98-461E-8074-37CFEB2F7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5AC4115-B903-4EFA-9245-08CDAFD58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DB27-4F16-A846-8AEF-C541718E487B}"/>
              </a:ext>
            </a:extLst>
          </p:cNvPr>
          <p:cNvSpPr/>
          <p:nvPr userDrawn="1"/>
        </p:nvSpPr>
        <p:spPr>
          <a:xfrm>
            <a:off x="1189529" y="2833007"/>
            <a:ext cx="9589062" cy="20060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B8D6F-5AB6-4348-A680-DDB80F0D1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529" y="2833007"/>
            <a:ext cx="9589062" cy="111612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245C-E41B-4640-8F52-C5F525EC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529" y="4198769"/>
            <a:ext cx="9589062" cy="6402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5C2BB-0829-404A-B99F-4C25900C3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37" y="5653184"/>
            <a:ext cx="3101700" cy="509077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C6B35-5E45-164D-90D4-44EE2E675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437" y="6162261"/>
            <a:ext cx="3101700" cy="509077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790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8080-A128-834A-B40D-08BD3690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60109-E387-BA4C-BA61-A554FAD05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DDB43-4326-2746-8888-6142343A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67543"/>
            <a:ext cx="2628900" cy="402499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AE776-6F81-8A46-89E4-EED353F08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9872" y="2101332"/>
            <a:ext cx="11488928" cy="786384"/>
          </a:xfrm>
        </p:spPr>
        <p:txBody>
          <a:bodyPr anchor="b">
            <a:noAutofit/>
          </a:bodyPr>
          <a:lstStyle>
            <a:lvl1pPr algn="l">
              <a:defRPr sz="4400" baseline="0"/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872" y="2878572"/>
            <a:ext cx="11488928" cy="438912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00212" y="4352545"/>
            <a:ext cx="4900845" cy="640271"/>
          </a:xfrm>
        </p:spPr>
        <p:txBody>
          <a:bodyPr anchor="b">
            <a:noAutofit/>
          </a:bodyPr>
          <a:lstStyle>
            <a:lvl1pPr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0">
                <a:solidFill>
                  <a:schemeClr val="bg1"/>
                </a:solidFill>
              </a:defRPr>
            </a:lvl2pPr>
            <a:lvl3pPr>
              <a:buNone/>
              <a:defRPr sz="1800" b="0">
                <a:solidFill>
                  <a:schemeClr val="bg1"/>
                </a:solidFill>
              </a:defRPr>
            </a:lvl3pPr>
            <a:lvl4pPr>
              <a:buNone/>
              <a:defRPr sz="1400" b="0">
                <a:solidFill>
                  <a:schemeClr val="bg1"/>
                </a:solidFill>
              </a:defRPr>
            </a:lvl4pPr>
            <a:lvl5pPr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</a:t>
            </a:r>
            <a:endParaRPr lang="en-CA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500212" y="5111878"/>
            <a:ext cx="4900845" cy="539115"/>
          </a:xfrm>
        </p:spPr>
        <p:txBody>
          <a:bodyPr anchor="t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  <a:endParaRPr lang="en-CA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7491897" y="864723"/>
            <a:ext cx="4284871" cy="43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http://www.cit.ie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glas Content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212947"/>
            <a:ext cx="1054608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857194"/>
            <a:ext cx="11423904" cy="4611624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/>
            </a:lvl1pPr>
            <a:lvl2pPr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defRPr/>
            </a:lvl2pPr>
            <a:lvl3pPr>
              <a:spcBef>
                <a:spcPts val="0"/>
              </a:spcBef>
              <a:spcAft>
                <a:spcPts val="1000"/>
              </a:spcAft>
              <a:defRPr/>
            </a:lvl3pPr>
            <a:lvl4pPr>
              <a:spcBef>
                <a:spcPts val="0"/>
              </a:spcBef>
              <a:spcAft>
                <a:spcPts val="1000"/>
              </a:spcAft>
              <a:defRPr/>
            </a:lvl4pPr>
            <a:lvl5pPr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6" y="1323795"/>
            <a:ext cx="11180064" cy="5032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4163" lvl="0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B2BB1E"/>
              </a:buClr>
              <a:buFont typeface="Wingdings" pitchFamily="2" charset="2"/>
              <a:buNone/>
            </a:pPr>
            <a:r>
              <a:rPr lang="en-US" dirty="0"/>
              <a:t>Click to edit Master subtitle text</a:t>
            </a:r>
            <a:endParaRPr lang="en-CA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3"/>
            <a:ext cx="1304544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8FBE5975-EBD3-4ED9-A7D2-DFD80DACD4B5}" type="datetime1">
              <a:rPr lang="en-CA" smtClean="0"/>
              <a:t>2023-07-04</a:t>
            </a:fld>
            <a:endParaRPr lang="en-C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9072" y="6565393"/>
            <a:ext cx="8753856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480" y="6565393"/>
            <a:ext cx="73152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3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glas Sub-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198948"/>
            <a:ext cx="1054608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6" y="1286440"/>
            <a:ext cx="11180064" cy="5032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2800" b="1" kern="1200" smtClean="0">
                <a:solidFill>
                  <a:srgbClr val="3C74A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4163" lvl="0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B2BB1E"/>
              </a:buClr>
              <a:buFont typeface="Wingdings" pitchFamily="2" charset="2"/>
              <a:buNone/>
            </a:pPr>
            <a:r>
              <a:rPr lang="en-US" dirty="0"/>
              <a:t>Click to edit Master subtitle text</a:t>
            </a:r>
            <a:endParaRPr lang="en-CA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3"/>
            <a:ext cx="1304544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E1982DDF-C725-4774-9057-E87578B384FA}" type="datetime1">
              <a:rPr lang="en-CA" smtClean="0"/>
              <a:t>2023-07-04</a:t>
            </a:fld>
            <a:endParaRPr lang="en-C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9072" y="6565393"/>
            <a:ext cx="8753856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480" y="6565393"/>
            <a:ext cx="73152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48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gla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198948"/>
            <a:ext cx="1054608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3"/>
            <a:ext cx="1304544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24F714BB-20A3-4E78-B5D4-5D1258ADE75B}" type="datetime1">
              <a:rPr lang="en-CA" smtClean="0"/>
              <a:t>2023-07-04</a:t>
            </a:fld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9072" y="6565393"/>
            <a:ext cx="8753856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480" y="6565393"/>
            <a:ext cx="73152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05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3"/>
            <a:ext cx="1304544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27AE25B5-DB95-41FD-A9D9-A93768242799}" type="datetime1">
              <a:rPr lang="en-CA" smtClean="0"/>
              <a:t>2023-07-04</a:t>
            </a:fld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9072" y="6565393"/>
            <a:ext cx="8753856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480" y="6565393"/>
            <a:ext cx="73152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22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1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DB27-4F16-A846-8AEF-C541718E487B}"/>
              </a:ext>
            </a:extLst>
          </p:cNvPr>
          <p:cNvSpPr/>
          <p:nvPr userDrawn="1"/>
        </p:nvSpPr>
        <p:spPr>
          <a:xfrm>
            <a:off x="1189529" y="2833007"/>
            <a:ext cx="9589062" cy="20060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B8D6F-5AB6-4348-A680-DDB80F0D1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529" y="2833007"/>
            <a:ext cx="9589062" cy="111612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245C-E41B-4640-8F52-C5F525EC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529" y="4198769"/>
            <a:ext cx="9589062" cy="6402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5C2BB-0829-404A-B99F-4C25900C3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37" y="5653184"/>
            <a:ext cx="3101700" cy="509077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C6B35-5E45-164D-90D4-44EE2E675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437" y="6162261"/>
            <a:ext cx="3101700" cy="509077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3512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F9D8-80C3-6649-A8D5-43617E1C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2"/>
            <a:ext cx="8637814" cy="1466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CB9E-0627-7147-A3ED-E1DE7BE5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74B530-12B6-B747-823B-3C5C1045E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88" y="1466851"/>
            <a:ext cx="11034712" cy="560732"/>
          </a:xfrm>
        </p:spPr>
        <p:txBody>
          <a:bodyPr/>
          <a:lstStyle>
            <a:lvl1pPr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199934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F9D8-80C3-6649-A8D5-43617E1C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2"/>
            <a:ext cx="8637814" cy="14668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CB9E-0627-7147-A3ED-E1DE7BE5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74B530-12B6-B747-823B-3C5C1045E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88" y="1466851"/>
            <a:ext cx="11034712" cy="560732"/>
          </a:xfrm>
        </p:spPr>
        <p:txBody>
          <a:bodyPr/>
          <a:lstStyle>
            <a:lvl1pPr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7154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F014-E861-494D-98AC-E4B42A06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417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D665-C014-6546-B851-63CB867F7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0065"/>
            <a:ext cx="10515600" cy="16328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663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065F-8D7F-A548-B440-7C1A5BE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CF4A3-EBF7-C84F-8CD2-53055C337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9DDE-4C51-764C-9B50-47CA122A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13F1-2B26-5B47-B688-429CFAC9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57150"/>
            <a:ext cx="11069638" cy="155121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345EA-9294-0F45-8089-1701734E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3D769-0B51-4B4C-ADA4-F6F23822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0609-075F-8C46-8A34-DA78C50F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BAA8D-1183-7F47-8C64-80F61196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2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A22C-7ACC-6046-A3C3-3ED85FF1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8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720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803E-A9B3-9E46-8E87-800930C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40FC-D1DB-ED4E-A572-90C12052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22861-8D1D-0844-B7EF-F79E52C0E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282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7EE15-8F0E-024F-BA55-624CCBA99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39149-749C-0B4B-B724-8B9169D8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238" y="1543050"/>
            <a:ext cx="5046662" cy="1028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4C4C5-4DAE-6D42-AD72-7A7EB5B0D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6238" y="2669721"/>
            <a:ext cx="5046662" cy="295547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418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8080-A128-834A-B40D-08BD3690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60109-E387-BA4C-BA61-A554FAD05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50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DDB43-4326-2746-8888-6142343A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67543"/>
            <a:ext cx="2628900" cy="402499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AE776-6F81-8A46-89E4-EED353F08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65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glas Content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212947"/>
            <a:ext cx="1054608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857194"/>
            <a:ext cx="11423904" cy="4611624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/>
            </a:lvl1pPr>
            <a:lvl2pPr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defRPr/>
            </a:lvl2pPr>
            <a:lvl3pPr>
              <a:spcBef>
                <a:spcPts val="0"/>
              </a:spcBef>
              <a:spcAft>
                <a:spcPts val="1000"/>
              </a:spcAft>
              <a:defRPr/>
            </a:lvl3pPr>
            <a:lvl4pPr>
              <a:spcBef>
                <a:spcPts val="0"/>
              </a:spcBef>
              <a:spcAft>
                <a:spcPts val="1000"/>
              </a:spcAft>
              <a:defRPr/>
            </a:lvl4pPr>
            <a:lvl5pPr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6" y="1323795"/>
            <a:ext cx="11180064" cy="5032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4163" lvl="0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B2BB1E"/>
              </a:buClr>
              <a:buFont typeface="Wingdings" pitchFamily="2" charset="2"/>
              <a:buNone/>
            </a:pPr>
            <a:r>
              <a:rPr lang="en-US"/>
              <a:t>Click to edit Master subtitle text</a:t>
            </a:r>
            <a:endParaRPr lang="en-CA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3"/>
            <a:ext cx="1304544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9072" y="6565393"/>
            <a:ext cx="8753856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0480" y="6565393"/>
            <a:ext cx="73152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8568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F014-E861-494D-98AC-E4B42A06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417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D665-C014-6546-B851-63CB867F7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0065"/>
            <a:ext cx="10515600" cy="16328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64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065F-8D7F-A548-B440-7C1A5BE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CF4A3-EBF7-C84F-8CD2-53055C337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9DDE-4C51-764C-9B50-47CA122A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13F1-2B26-5B47-B688-429CFAC9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57150"/>
            <a:ext cx="11069638" cy="155121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345EA-9294-0F45-8089-1701734E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3D769-0B51-4B4C-ADA4-F6F23822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0609-075F-8C46-8A34-DA78C50F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BAA8D-1183-7F47-8C64-80F61196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A22C-7ACC-6046-A3C3-3ED85FF1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9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803E-A9B3-9E46-8E87-800930C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40FC-D1DB-ED4E-A572-90C12052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22861-8D1D-0844-B7EF-F79E52C0E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8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7EE15-8F0E-024F-BA55-624CCBA99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39149-749C-0B4B-B724-8B9169D8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238" y="1543050"/>
            <a:ext cx="5046662" cy="1028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4C4C5-4DAE-6D42-AD72-7A7EB5B0D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6238" y="2669721"/>
            <a:ext cx="5046662" cy="295547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4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59065-5D19-3D4F-95A6-BED0F9F2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1"/>
            <a:ext cx="8637814" cy="164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B00EF-FC72-3740-A195-948F5A0F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7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8" r:id="rId13"/>
    <p:sldLayoutId id="2147483709" r:id="rId14"/>
    <p:sldLayoutId id="2147483710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2"/>
          </a:solidFill>
          <a:latin typeface="IBM Plex Sans Condensed" panose="020B0506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accent3"/>
          </a:solidFill>
          <a:latin typeface="IBM Plex Sans Condensed" panose="020B0506050203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IBM Plex Sans Condensed" panose="020B0506050203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accent2"/>
          </a:solidFill>
          <a:latin typeface="IBM Plex Sans Condensed" panose="020B0506050203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59065-5D19-3D4F-95A6-BED0F9F2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1"/>
            <a:ext cx="8637814" cy="164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B00EF-FC72-3740-A195-948F5A0F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2"/>
          </a:solidFill>
          <a:latin typeface="IBM Plex Sans Condensed" panose="020B0506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accent3"/>
          </a:solidFill>
          <a:latin typeface="IBM Plex Sans Condensed" panose="020B0506050203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IBM Plex Sans Condensed" panose="020B0506050203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accent2"/>
          </a:solidFill>
          <a:latin typeface="IBM Plex Sans Condensed" panose="020B0506050203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hnologyreview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trendwatching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endhunter.com/" TargetMode="External"/><Relationship Id="rId5" Type="http://schemas.openxmlformats.org/officeDocument/2006/relationships/hyperlink" Target="http://www.springwise.com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fm/podcasts/Future-Trend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QYcXTlGLUgE&amp;t=27s" TargetMode="External"/><Relationship Id="rId4" Type="http://schemas.openxmlformats.org/officeDocument/2006/relationships/hyperlink" Target="https://www.youtube.com/watch?v=ayV_N_q6JT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imgres?imgurl=http://whatwilliweartoday.files.wordpress.com/2010/09/ist2_313762-adult-size-white-t-shirt.jpg&amp;imgrefurl=http://whatwilliweartoday.wordpress.com/tag/what-will-i-wear-today/&amp;usg=__JToiRDy9_tw5dyRdq-6CSsQgyQs=&amp;h=368&amp;w=380&amp;sz=22&amp;hl=en&amp;start=2&amp;zoom=1&amp;tbnid=xQOjJ8Ic0yR2HM:&amp;tbnh=119&amp;tbnw=123&amp;ei=EmyTTduRG4e0hAeFm4yCDw&amp;prev=/images%3Fq%3Dt-shirt%26hl%3Den%26sa%3DX%26rlz%3D1T4DBIE_enIE209IE273%26tbs%3Disch:1%26prmd%3Divns&amp;itbs=1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e/imgres?imgurl=http://www.everydayminimalist.com/wp-content/uploads/2010/05/suit.jpg&amp;imgrefurl=http://www.everydayminimalist.com/%3Fp%3D2174&amp;usg=__M9A7-5ZycQtYPpArT4crEDn__mk=&amp;h=460&amp;w=300&amp;sz=17&amp;hl=en&amp;start=40&amp;zoom=1&amp;tbnid=4jNBq7X-6nv9HM:&amp;tbnh=128&amp;tbnw=83&amp;ei=OWyTTcr4AYW4hAfQwLWODw&amp;prev=/images%3Fq%3Dsuit%26start%3D20%26hl%3Den%26sa%3DN%26rlz%3D1T4DBIE_enIE209IE273%26tbs%3Disch:1%26prmd%3Divns&amp;itbs=1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979A596-023A-4650-A0D9-43D36660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457" y="2257433"/>
            <a:ext cx="6019800" cy="197971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Creative Entrepreneurship</a:t>
            </a:r>
            <a:br>
              <a:rPr lang="en-US" sz="4000" dirty="0"/>
            </a:br>
            <a:r>
              <a:rPr lang="en-US" sz="4000" dirty="0"/>
              <a:t>Presentation by</a:t>
            </a:r>
            <a:br>
              <a:rPr lang="en-US" sz="4000" dirty="0"/>
            </a:br>
            <a:r>
              <a:rPr lang="en-US" sz="4000" dirty="0"/>
              <a:t>Gerard O’Donovan</a:t>
            </a:r>
            <a:br>
              <a:rPr lang="en-US" sz="1200" dirty="0"/>
            </a:br>
            <a:br>
              <a:rPr lang="en-US" sz="1200" dirty="0"/>
            </a:br>
            <a:endParaRPr lang="en-GB" sz="60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E27407F-E204-4F4A-83BA-E6CD05F7F422}"/>
              </a:ext>
            </a:extLst>
          </p:cNvPr>
          <p:cNvSpPr txBox="1">
            <a:spLocks/>
          </p:cNvSpPr>
          <p:nvPr/>
        </p:nvSpPr>
        <p:spPr>
          <a:xfrm>
            <a:off x="6433457" y="3200408"/>
            <a:ext cx="6019800" cy="2285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IBM Plex Sans Condensed" panose="020B050605020300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29th May 2023</a:t>
            </a:r>
          </a:p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A1295-0258-491A-9FA5-2A72CFD74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192" y="3289457"/>
            <a:ext cx="4100074" cy="1194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00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103E43-52CE-4B2B-9A7B-003B69CC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4" y="504374"/>
            <a:ext cx="5228607" cy="2416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02499-DEE1-4DDA-936A-D06EAFD6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53" y="3777093"/>
            <a:ext cx="5004308" cy="2327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2E86B3-BA65-4E9B-B1A9-1CC266A5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794" y="1361972"/>
            <a:ext cx="5711346" cy="2248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1099C-DD5C-4CE7-9CD8-111D9BE1C9B0}"/>
              </a:ext>
            </a:extLst>
          </p:cNvPr>
          <p:cNvSpPr txBox="1"/>
          <p:nvPr/>
        </p:nvSpPr>
        <p:spPr>
          <a:xfrm>
            <a:off x="9856520" y="3574474"/>
            <a:ext cx="218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hlinkClick r:id="rId5"/>
              </a:rPr>
              <a:t>www.springwise.com</a:t>
            </a:r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F5CB7-177F-4E05-ACFC-3C5DE0BC31B6}"/>
              </a:ext>
            </a:extLst>
          </p:cNvPr>
          <p:cNvSpPr txBox="1"/>
          <p:nvPr/>
        </p:nvSpPr>
        <p:spPr>
          <a:xfrm>
            <a:off x="3554792" y="2963769"/>
            <a:ext cx="2302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hlinkClick r:id="rId6"/>
              </a:rPr>
              <a:t>www.trendhunter.com</a:t>
            </a:r>
            <a:endParaRPr lang="en-IE" dirty="0"/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2DB5F-3BE3-450F-B086-E20C251D2DD8}"/>
              </a:ext>
            </a:extLst>
          </p:cNvPr>
          <p:cNvSpPr txBox="1"/>
          <p:nvPr/>
        </p:nvSpPr>
        <p:spPr>
          <a:xfrm>
            <a:off x="3554792" y="6102595"/>
            <a:ext cx="254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hlinkClick r:id="rId7"/>
              </a:rPr>
              <a:t>www.trendwatching.com</a:t>
            </a:r>
            <a:endParaRPr lang="en-IE" dirty="0"/>
          </a:p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6BB8-F314-4EC9-8ABD-FCF8277CEED5}"/>
              </a:ext>
            </a:extLst>
          </p:cNvPr>
          <p:cNvSpPr txBox="1"/>
          <p:nvPr/>
        </p:nvSpPr>
        <p:spPr>
          <a:xfrm>
            <a:off x="7391550" y="5457914"/>
            <a:ext cx="3556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hlinkClick r:id="rId8"/>
              </a:rPr>
              <a:t>https://www.technologyreview.com</a:t>
            </a:r>
            <a:endParaRPr lang="en-IE" dirty="0"/>
          </a:p>
          <a:p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3C15AB-628F-4068-9D3E-02795D74B2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3703" y="4179601"/>
            <a:ext cx="3734398" cy="12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9F6F344-AF1E-4424-8651-F481FCD459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noProof="1"/>
              <a:t>How To Use Trends To Find Business Ideas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6372176F-3744-4153-B699-2D176652D8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5678" y="1430564"/>
            <a:ext cx="8569325" cy="5113338"/>
          </a:xfrm>
        </p:spPr>
        <p:txBody>
          <a:bodyPr/>
          <a:lstStyle/>
          <a:p>
            <a:pPr lvl="1">
              <a:buClr>
                <a:schemeClr val="accent2"/>
              </a:buClr>
              <a:buFontTx/>
              <a:buNone/>
              <a:defRPr/>
            </a:pPr>
            <a:endParaRPr lang="en-IE" sz="1800" dirty="0"/>
          </a:p>
          <a:p>
            <a:pPr lvl="1">
              <a:buClr>
                <a:schemeClr val="accent2"/>
              </a:buClr>
              <a:buFontTx/>
              <a:buNone/>
              <a:defRPr/>
            </a:pPr>
            <a:endParaRPr lang="en-IE" sz="1800" dirty="0"/>
          </a:p>
          <a:p>
            <a:pPr marL="800100" lvl="1" indent="-342900">
              <a:buClr>
                <a:schemeClr val="accent2"/>
              </a:buClr>
              <a:buFontTx/>
              <a:buAutoNum type="arabicPeriod"/>
              <a:defRPr/>
            </a:pPr>
            <a:r>
              <a:rPr lang="en-IE" sz="5400" dirty="0"/>
              <a:t>Google Scholar </a:t>
            </a:r>
          </a:p>
          <a:p>
            <a:pPr marL="914400" lvl="2" indent="0">
              <a:buClr>
                <a:schemeClr val="accent2"/>
              </a:buClr>
              <a:buNone/>
              <a:defRPr/>
            </a:pPr>
            <a:r>
              <a:rPr lang="en-IE" dirty="0"/>
              <a:t>e.g. Agricultural Trends</a:t>
            </a:r>
          </a:p>
          <a:p>
            <a:pPr marL="914400" lvl="2" indent="0">
              <a:buClr>
                <a:schemeClr val="accent2"/>
              </a:buClr>
              <a:buNone/>
              <a:defRPr/>
            </a:pPr>
            <a:endParaRPr lang="en-IE" dirty="0"/>
          </a:p>
          <a:p>
            <a:pPr marL="800100" lvl="1" indent="-342900">
              <a:buClr>
                <a:schemeClr val="accent2"/>
              </a:buClr>
              <a:buFontTx/>
              <a:buAutoNum type="arabicPeriod"/>
              <a:defRPr/>
            </a:pPr>
            <a:r>
              <a:rPr lang="en-IE" sz="5400" dirty="0"/>
              <a:t>Large Consulting Firms</a:t>
            </a:r>
            <a:endParaRPr lang="en-IE" sz="4400" dirty="0"/>
          </a:p>
          <a:p>
            <a:pPr marL="914400" lvl="2" indent="0">
              <a:buClr>
                <a:schemeClr val="accent2"/>
              </a:buClr>
              <a:buNone/>
              <a:defRPr/>
            </a:pPr>
            <a:r>
              <a:rPr lang="en-IE" dirty="0"/>
              <a:t>e.g. Sustainable Cities of the Future</a:t>
            </a:r>
          </a:p>
          <a:p>
            <a:pPr marL="800100" lvl="1" indent="-342900">
              <a:buClr>
                <a:schemeClr val="accent2"/>
              </a:buClr>
              <a:buFontTx/>
              <a:buAutoNum type="arabicPeriod"/>
              <a:defRPr/>
            </a:pPr>
            <a:endParaRPr lang="en-IE" sz="1800" dirty="0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E66DF3AD-11A7-4DCE-8D04-3FDE25BAF0B3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B2A19-34A0-4306-8499-8F9E701B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0" y="784728"/>
            <a:ext cx="7848061" cy="4509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A1407B-B92E-455B-9C7A-7DBCBBF8FE2E}"/>
              </a:ext>
            </a:extLst>
          </p:cNvPr>
          <p:cNvSpPr txBox="1"/>
          <p:nvPr/>
        </p:nvSpPr>
        <p:spPr>
          <a:xfrm>
            <a:off x="1777285" y="5439820"/>
            <a:ext cx="408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hlinkClick r:id="rId3"/>
              </a:rPr>
              <a:t>https://player.fm/podcasts/Future-Trends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19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994B50-FC00-4C64-91D2-3D34076828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IE" altLang="en-US" noProof="1"/>
              <a:t>Where will the opportunties be in the next decade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2C26C1F-9F7B-4C94-9B76-3DDC8C3673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09751" y="571500"/>
            <a:ext cx="8520113" cy="51625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Artificial Intelligence and machine learning</a:t>
            </a:r>
          </a:p>
          <a:p>
            <a:r>
              <a:rPr lang="en-US" altLang="en-US" sz="2400" dirty="0"/>
              <a:t>Sustainability</a:t>
            </a:r>
          </a:p>
          <a:p>
            <a:r>
              <a:rPr lang="en-US" altLang="en-US" sz="2400" dirty="0"/>
              <a:t>Health</a:t>
            </a:r>
          </a:p>
          <a:p>
            <a:r>
              <a:rPr lang="en-US" altLang="en-US" sz="2400" dirty="0"/>
              <a:t>Remote Working</a:t>
            </a:r>
          </a:p>
          <a:p>
            <a:r>
              <a:rPr lang="en-IE" altLang="en-US" sz="2400" dirty="0"/>
              <a:t>Anything else?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sz="28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IE" altLang="en-US" sz="3200" dirty="0"/>
          </a:p>
          <a:p>
            <a:pPr lvl="1">
              <a:buClr>
                <a:schemeClr val="accent2"/>
              </a:buClr>
              <a:buFontTx/>
              <a:buNone/>
            </a:pPr>
            <a:endParaRPr lang="en-IE" altLang="en-US" dirty="0"/>
          </a:p>
          <a:p>
            <a:pPr lvl="1">
              <a:buClr>
                <a:schemeClr val="accent2"/>
              </a:buClr>
            </a:pPr>
            <a:endParaRPr lang="en-IE" altLang="en-US" sz="1800" dirty="0"/>
          </a:p>
          <a:p>
            <a:pPr>
              <a:buClr>
                <a:schemeClr val="accent2"/>
              </a:buClr>
            </a:pPr>
            <a:endParaRPr lang="en-IE" altLang="en-US" dirty="0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23C44816-04A6-4606-A2E8-34CE0C938FAB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DCD0EDA-9BC4-44C8-B6E8-555D5B13B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noProof="1"/>
              <a:t>Thinking Outside the Box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292ABD-388A-4A9F-AA46-CEE29D4FC9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09751" y="500063"/>
            <a:ext cx="9846808" cy="5162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IE" sz="28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IE" sz="3200" dirty="0"/>
          </a:p>
          <a:p>
            <a:pPr lvl="1">
              <a:buClr>
                <a:schemeClr val="accent2"/>
              </a:buClr>
              <a:buFontTx/>
              <a:buNone/>
              <a:defRPr/>
            </a:pPr>
            <a:endParaRPr lang="en-IE" dirty="0"/>
          </a:p>
          <a:p>
            <a:pPr lvl="1">
              <a:buClr>
                <a:schemeClr val="accent2"/>
              </a:buClr>
              <a:defRPr/>
            </a:pPr>
            <a:endParaRPr lang="en-IE" sz="1800" dirty="0"/>
          </a:p>
          <a:p>
            <a:pPr>
              <a:buClr>
                <a:schemeClr val="accent2"/>
              </a:buClr>
              <a:defRPr/>
            </a:pPr>
            <a:endParaRPr lang="en-IE" dirty="0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82C51BB7-29B2-44B1-9215-DE263DAA9D4A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4D635579-1B00-4793-9A10-99AE4A4D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1" y="1327533"/>
            <a:ext cx="54006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2708C0-6DF5-4778-90CD-C5267D62DA1A}"/>
              </a:ext>
            </a:extLst>
          </p:cNvPr>
          <p:cNvSpPr txBox="1"/>
          <p:nvPr/>
        </p:nvSpPr>
        <p:spPr>
          <a:xfrm>
            <a:off x="6493688" y="2463531"/>
            <a:ext cx="558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4"/>
              </a:rPr>
              <a:t>https://www.youtube.com/watch?v=ayV_N_q6JT0</a:t>
            </a:r>
            <a:endParaRPr lang="en-IE" dirty="0"/>
          </a:p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55D32-2864-41BE-82B8-F463FF684F01}"/>
              </a:ext>
            </a:extLst>
          </p:cNvPr>
          <p:cNvSpPr txBox="1"/>
          <p:nvPr/>
        </p:nvSpPr>
        <p:spPr>
          <a:xfrm>
            <a:off x="6299621" y="3316016"/>
            <a:ext cx="5569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hlinkClick r:id="rId5"/>
              </a:rPr>
              <a:t>https://www.youtube.com/watch?v=QYcXTlGLUgE&amp;t=27s</a:t>
            </a:r>
            <a:endParaRPr lang="en-IE" dirty="0"/>
          </a:p>
          <a:p>
            <a:endParaRPr lang="en-IE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D758EF4-232B-4AFD-ADF1-5E6454611B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noProof="1"/>
              <a:t> Idea Checklist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2AE76C0-F694-4E13-A704-B4DFFAD36C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908050"/>
            <a:ext cx="8569325" cy="5113338"/>
          </a:xfrm>
        </p:spPr>
        <p:txBody>
          <a:bodyPr/>
          <a:lstStyle/>
          <a:p>
            <a:pPr lvl="1">
              <a:buClr>
                <a:schemeClr val="accent2"/>
              </a:buClr>
              <a:buFontTx/>
              <a:buNone/>
              <a:defRPr/>
            </a:pPr>
            <a:endParaRPr lang="en-IE" sz="2000" b="1" u="sng" dirty="0"/>
          </a:p>
          <a:p>
            <a:pPr>
              <a:defRPr/>
            </a:pPr>
            <a:r>
              <a:rPr lang="en-US" sz="2400" dirty="0"/>
              <a:t>Does this idea work?</a:t>
            </a:r>
          </a:p>
          <a:p>
            <a:pPr>
              <a:defRPr/>
            </a:pPr>
            <a:r>
              <a:rPr lang="en-US" sz="2400" dirty="0"/>
              <a:t>Will it continue to work?</a:t>
            </a:r>
          </a:p>
          <a:p>
            <a:pPr>
              <a:defRPr/>
            </a:pPr>
            <a:r>
              <a:rPr lang="en-US" sz="2400" dirty="0"/>
              <a:t>Will people pay for it?</a:t>
            </a:r>
          </a:p>
          <a:p>
            <a:pPr>
              <a:defRPr/>
            </a:pPr>
            <a:r>
              <a:rPr lang="en-US" sz="2400" dirty="0"/>
              <a:t>Will enough people pay for it?</a:t>
            </a:r>
          </a:p>
          <a:p>
            <a:pPr>
              <a:defRPr/>
            </a:pPr>
            <a:r>
              <a:rPr lang="en-US" sz="2400" dirty="0"/>
              <a:t>Do you know how much it will cost you?</a:t>
            </a:r>
          </a:p>
          <a:p>
            <a:pPr>
              <a:defRPr/>
            </a:pPr>
            <a:r>
              <a:rPr lang="en-US" sz="2400" dirty="0"/>
              <a:t>Do you know the needs of your customer?</a:t>
            </a:r>
          </a:p>
          <a:p>
            <a:pPr>
              <a:defRPr/>
            </a:pPr>
            <a:r>
              <a:rPr lang="en-US" sz="2400" dirty="0"/>
              <a:t>Is it legal ?</a:t>
            </a:r>
          </a:p>
          <a:p>
            <a:pPr>
              <a:defRPr/>
            </a:pPr>
            <a:r>
              <a:rPr lang="en-US" sz="2400" dirty="0"/>
              <a:t>Is it safe?</a:t>
            </a:r>
            <a:endParaRPr lang="en-IE" sz="2400" dirty="0"/>
          </a:p>
          <a:p>
            <a:pPr marL="0" indent="0">
              <a:buClr>
                <a:schemeClr val="accent2"/>
              </a:buClr>
              <a:buNone/>
              <a:defRPr/>
            </a:pPr>
            <a:endParaRPr lang="en-IE" sz="2400" dirty="0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BC1D6567-2DB2-4950-8993-3B52959C4994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5865CF6-C68F-4FE6-A6FD-A9E10ABDB0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noProof="1"/>
              <a:t> Idea Checklist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754459C-9EAF-4058-A3AF-9A7CC3BFB5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908050"/>
            <a:ext cx="8569325" cy="5113338"/>
          </a:xfrm>
        </p:spPr>
        <p:txBody>
          <a:bodyPr/>
          <a:lstStyle/>
          <a:p>
            <a:pPr lvl="1">
              <a:buClr>
                <a:schemeClr val="accent2"/>
              </a:buClr>
              <a:buFontTx/>
              <a:buNone/>
              <a:defRPr/>
            </a:pPr>
            <a:endParaRPr lang="en-IE" sz="2000" b="1" u="sng" dirty="0"/>
          </a:p>
          <a:p>
            <a:pPr>
              <a:defRPr/>
            </a:pPr>
            <a:r>
              <a:rPr lang="en-US" sz="2400" dirty="0"/>
              <a:t>Are you aware of any competing products?</a:t>
            </a:r>
          </a:p>
          <a:p>
            <a:pPr>
              <a:defRPr/>
            </a:pPr>
            <a:r>
              <a:rPr lang="en-US" sz="2400" dirty="0"/>
              <a:t>Do other people like your idea?</a:t>
            </a:r>
          </a:p>
          <a:p>
            <a:pPr>
              <a:defRPr/>
            </a:pPr>
            <a:r>
              <a:rPr lang="en-US" sz="2400" dirty="0"/>
              <a:t>Do you know how much money you will need to get started?</a:t>
            </a:r>
          </a:p>
          <a:p>
            <a:pPr>
              <a:defRPr/>
            </a:pPr>
            <a:r>
              <a:rPr lang="en-US" sz="2400" dirty="0"/>
              <a:t>Do you need special equipment?</a:t>
            </a:r>
          </a:p>
          <a:p>
            <a:pPr>
              <a:defRPr/>
            </a:pPr>
            <a:r>
              <a:rPr lang="en-US" sz="2400" dirty="0"/>
              <a:t>Have you the required skills?</a:t>
            </a:r>
            <a:endParaRPr lang="en-IE" sz="2400" dirty="0"/>
          </a:p>
          <a:p>
            <a:pPr marL="0" indent="0">
              <a:buClr>
                <a:schemeClr val="accent2"/>
              </a:buClr>
              <a:buNone/>
              <a:defRPr/>
            </a:pPr>
            <a:endParaRPr lang="en-IE" sz="2400" dirty="0"/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0119E8E0-954C-427F-B280-F674392F183A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 Questions welcome.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99E7-2297-5B4C-BCEE-B1C8B086C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E-mail: gerard.odonovan@mtu.ie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754AB42-4FCD-4015-9C7D-8DCECE0328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/>
              <a:t>Business Ideas?</a:t>
            </a:r>
            <a:endParaRPr lang="en-IE" altLang="en-US" noProof="1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0BB0C3C-BB9D-4EBE-B977-74BD8496AE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052513"/>
            <a:ext cx="8520113" cy="5162550"/>
          </a:xfrm>
        </p:spPr>
        <p:txBody>
          <a:bodyPr/>
          <a:lstStyle/>
          <a:p>
            <a:pPr marL="0" indent="0">
              <a:buNone/>
              <a:defRPr/>
            </a:pPr>
            <a:endParaRPr lang="en-IE" sz="6000" dirty="0"/>
          </a:p>
          <a:p>
            <a:pPr marL="0" indent="0">
              <a:buNone/>
              <a:defRPr/>
            </a:pPr>
            <a:endParaRPr lang="en-IE" sz="6000" dirty="0"/>
          </a:p>
          <a:p>
            <a:pPr marL="0" indent="0">
              <a:buNone/>
              <a:defRPr/>
            </a:pPr>
            <a:endParaRPr lang="en-IE" sz="6000" dirty="0"/>
          </a:p>
          <a:p>
            <a:pPr marL="0" indent="0">
              <a:buNone/>
              <a:defRPr/>
            </a:pPr>
            <a:r>
              <a:rPr lang="en-GB" i="1" dirty="0"/>
              <a:t>“Business opportunities are like buses, there’s always another one coming.”</a:t>
            </a:r>
            <a:endParaRPr lang="en-IE" dirty="0"/>
          </a:p>
          <a:p>
            <a:pPr marL="0" indent="0">
              <a:buNone/>
              <a:defRPr/>
            </a:pPr>
            <a:endParaRPr lang="en-GB" sz="6000" dirty="0"/>
          </a:p>
          <a:p>
            <a:pPr>
              <a:buClr>
                <a:schemeClr val="accent2"/>
              </a:buClr>
              <a:defRPr/>
            </a:pPr>
            <a:endParaRPr lang="en-IE" sz="4400" dirty="0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F0974085-B1E1-42DA-9801-CD16CF679B81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479D967A-B537-45A6-A5B2-985DBC2BF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34" y="164623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437BC5-0B11-4C6E-BF63-6ACDFEE8AC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noProof="1"/>
              <a:t>Where to look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33ED997-9CF9-4782-B46B-3A7358440F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052513"/>
            <a:ext cx="8520113" cy="5162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Opportunities?</a:t>
            </a:r>
          </a:p>
          <a:p>
            <a:pPr>
              <a:lnSpc>
                <a:spcPct val="90000"/>
              </a:lnSpc>
              <a:defRPr/>
            </a:pPr>
            <a:r>
              <a:rPr lang="en-IE" sz="2800" dirty="0"/>
              <a:t>Problems to be solved? 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Observation?</a:t>
            </a:r>
          </a:p>
          <a:p>
            <a:pPr>
              <a:lnSpc>
                <a:spcPct val="90000"/>
              </a:lnSpc>
              <a:defRPr/>
            </a:pPr>
            <a:r>
              <a:rPr lang="en-IE" sz="2800" dirty="0"/>
              <a:t>Tracking Future Trends?</a:t>
            </a:r>
          </a:p>
          <a:p>
            <a:pPr marL="0" indent="0">
              <a:buNone/>
              <a:defRPr/>
            </a:pPr>
            <a:endParaRPr lang="en-IE" sz="2800" dirty="0"/>
          </a:p>
          <a:p>
            <a:pPr>
              <a:lnSpc>
                <a:spcPct val="90000"/>
              </a:lnSpc>
              <a:defRPr/>
            </a:pPr>
            <a:endParaRPr lang="en-IE" sz="2800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IE" sz="2800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Tx/>
              <a:buNone/>
              <a:defRPr/>
            </a:pPr>
            <a:endParaRPr lang="en-IE" sz="2000" dirty="0"/>
          </a:p>
          <a:p>
            <a:pPr lvl="1">
              <a:lnSpc>
                <a:spcPct val="90000"/>
              </a:lnSpc>
              <a:buClr>
                <a:schemeClr val="accent2"/>
              </a:buClr>
              <a:defRPr/>
            </a:pPr>
            <a:endParaRPr lang="en-IE" sz="1200" dirty="0"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en-IE" sz="1400" dirty="0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9DC44611-6439-4108-AAB1-9F52FDE3B4E6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BD3ABE4-4977-4A7A-8CF0-0622EC66BE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noProof="1"/>
              <a:t>Problems to solve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B9C5C12-9E33-405E-9088-8A376B9781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052513"/>
            <a:ext cx="8520113" cy="5162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IE" altLang="en-US" sz="2800" dirty="0"/>
              <a:t>World hunger, global warming</a:t>
            </a:r>
          </a:p>
          <a:p>
            <a:pPr>
              <a:lnSpc>
                <a:spcPct val="90000"/>
              </a:lnSpc>
            </a:pPr>
            <a:r>
              <a:rPr lang="en-IE" altLang="en-US" sz="2800" dirty="0"/>
              <a:t>Why can’t crops grow faster</a:t>
            </a:r>
          </a:p>
          <a:p>
            <a:pPr>
              <a:lnSpc>
                <a:spcPct val="90000"/>
              </a:lnSpc>
            </a:pPr>
            <a:r>
              <a:rPr lang="en-IE" altLang="en-US" sz="2800" dirty="0"/>
              <a:t>Getting rid of cancer</a:t>
            </a:r>
          </a:p>
          <a:p>
            <a:pPr>
              <a:lnSpc>
                <a:spcPct val="90000"/>
              </a:lnSpc>
            </a:pPr>
            <a:r>
              <a:rPr lang="en-IE" altLang="en-US" sz="2800" dirty="0"/>
              <a:t>Improving energy efficiency</a:t>
            </a:r>
          </a:p>
          <a:p>
            <a:pPr>
              <a:lnSpc>
                <a:spcPct val="90000"/>
              </a:lnSpc>
            </a:pPr>
            <a:r>
              <a:rPr lang="en-IE" altLang="en-US" sz="2800" dirty="0"/>
              <a:t>How to live longer</a:t>
            </a:r>
          </a:p>
          <a:p>
            <a:pPr>
              <a:lnSpc>
                <a:spcPct val="90000"/>
              </a:lnSpc>
            </a:pPr>
            <a:r>
              <a:rPr lang="en-IE" altLang="en-US" sz="2800" dirty="0"/>
              <a:t>Any others?</a:t>
            </a:r>
          </a:p>
          <a:p>
            <a:pPr>
              <a:lnSpc>
                <a:spcPct val="90000"/>
              </a:lnSpc>
            </a:pPr>
            <a:endParaRPr lang="en-IE" altLang="en-US" sz="1800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IE" altLang="en-US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Tx/>
              <a:buNone/>
            </a:pPr>
            <a:endParaRPr lang="en-IE" altLang="en-US" sz="2000" dirty="0"/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endParaRPr lang="en-IE" altLang="en-US" sz="1200" dirty="0"/>
          </a:p>
          <a:p>
            <a:pPr>
              <a:lnSpc>
                <a:spcPct val="90000"/>
              </a:lnSpc>
              <a:buClr>
                <a:schemeClr val="accent2"/>
              </a:buClr>
            </a:pPr>
            <a:endParaRPr lang="en-IE" altLang="en-US" sz="1400" dirty="0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1A196E26-5F3A-4AF8-8A36-3D2A095746E2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9964D0B-0DE2-40B2-B259-D8DBB3591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noProof="1"/>
              <a:t>Experiencing Enetrepreneurship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8F0F013-53AC-4694-841D-B32B80647D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09751" y="500063"/>
            <a:ext cx="8520113" cy="5162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n-US" altLang="en-US" sz="2400" dirty="0"/>
              <a:t>Spend an afternoon walking around your college or town and don’t look for anything in particular</a:t>
            </a:r>
          </a:p>
          <a:p>
            <a:r>
              <a:rPr lang="en-US" altLang="en-US" sz="2400" dirty="0"/>
              <a:t>Observe the things you don’t normally see because you are in a hurry</a:t>
            </a:r>
          </a:p>
          <a:p>
            <a:r>
              <a:rPr lang="en-US" altLang="en-US" sz="2400" dirty="0"/>
              <a:t>Watch people what they do and don’t do</a:t>
            </a:r>
          </a:p>
          <a:p>
            <a:r>
              <a:rPr lang="en-US" altLang="en-US" sz="2400" dirty="0"/>
              <a:t>Write down all the thoughts based on these ideas and see what could become a business opportunity and why?</a:t>
            </a:r>
            <a:br>
              <a:rPr lang="en-US" altLang="en-US" sz="2400" dirty="0"/>
            </a:br>
            <a:r>
              <a:rPr lang="en-US" altLang="en-US" sz="2800" dirty="0"/>
              <a:t>						</a:t>
            </a:r>
            <a:endParaRPr lang="en-IE" altLang="en-US" sz="3200" dirty="0"/>
          </a:p>
          <a:p>
            <a:pPr lvl="1">
              <a:buClr>
                <a:schemeClr val="accent2"/>
              </a:buClr>
              <a:buFontTx/>
              <a:buNone/>
            </a:pPr>
            <a:endParaRPr lang="en-IE" altLang="en-US" dirty="0"/>
          </a:p>
          <a:p>
            <a:pPr lvl="1">
              <a:buClr>
                <a:schemeClr val="accent2"/>
              </a:buClr>
            </a:pPr>
            <a:endParaRPr lang="en-IE" altLang="en-US" sz="1800" dirty="0"/>
          </a:p>
          <a:p>
            <a:pPr>
              <a:buClr>
                <a:schemeClr val="accent2"/>
              </a:buClr>
            </a:pPr>
            <a:endParaRPr lang="en-IE" altLang="en-US" dirty="0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94F53BCD-5603-4163-885F-61E6B44835BF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C9B41E2-1F72-4B56-BEB4-E6AFA64C3D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38325" y="719138"/>
            <a:ext cx="6489700" cy="600075"/>
          </a:xfrm>
        </p:spPr>
        <p:txBody>
          <a:bodyPr>
            <a:normAutofit fontScale="90000"/>
          </a:bodyPr>
          <a:lstStyle/>
          <a:p>
            <a:r>
              <a:rPr lang="en-IE" altLang="en-US" noProof="1"/>
              <a:t>Musicians Have Already Good Entrepreneurship Traits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07BFEA7-B352-4D7A-B20B-6016310FDD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05341" y="1511254"/>
            <a:ext cx="8520113" cy="5162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Good Listeners</a:t>
            </a:r>
          </a:p>
          <a:p>
            <a:pPr>
              <a:lnSpc>
                <a:spcPct val="90000"/>
              </a:lnSpc>
              <a:defRPr/>
            </a:pPr>
            <a:r>
              <a:rPr lang="en-IE" altLang="en-US" sz="2800" dirty="0"/>
              <a:t>Connect with their audience </a:t>
            </a:r>
            <a:endParaRPr lang="en-US" altLang="en-US" sz="2800" dirty="0"/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Failure is a daily routine, its called practice</a:t>
            </a:r>
          </a:p>
          <a:p>
            <a:pPr>
              <a:lnSpc>
                <a:spcPct val="90000"/>
              </a:lnSpc>
              <a:defRPr/>
            </a:pPr>
            <a:r>
              <a:rPr lang="en-IE" altLang="en-US" sz="2800" dirty="0"/>
              <a:t>Improvise</a:t>
            </a:r>
          </a:p>
          <a:p>
            <a:pPr>
              <a:lnSpc>
                <a:spcPct val="90000"/>
              </a:lnSpc>
              <a:defRPr/>
            </a:pPr>
            <a:r>
              <a:rPr lang="en-IE" altLang="en-US" sz="2800" dirty="0"/>
              <a:t>Innovate</a:t>
            </a:r>
          </a:p>
          <a:p>
            <a:pPr>
              <a:lnSpc>
                <a:spcPct val="90000"/>
              </a:lnSpc>
              <a:defRPr/>
            </a:pPr>
            <a:r>
              <a:rPr lang="en-IE" altLang="en-US" sz="2800" dirty="0"/>
              <a:t>Story Telling</a:t>
            </a:r>
          </a:p>
          <a:p>
            <a:pPr>
              <a:lnSpc>
                <a:spcPct val="90000"/>
              </a:lnSpc>
              <a:defRPr/>
            </a:pPr>
            <a:r>
              <a:rPr lang="en-IE" altLang="en-US" sz="2800" dirty="0"/>
              <a:t>Embrace the Struggle</a:t>
            </a:r>
          </a:p>
          <a:p>
            <a:pPr marL="882650" lvl="4" indent="0">
              <a:buNone/>
              <a:defRPr/>
            </a:pPr>
            <a:endParaRPr lang="en-IE" altLang="en-US" sz="2800" dirty="0"/>
          </a:p>
          <a:p>
            <a:pPr lvl="4">
              <a:lnSpc>
                <a:spcPct val="90000"/>
              </a:lnSpc>
              <a:defRPr/>
            </a:pPr>
            <a:endParaRPr lang="en-IE" altLang="en-US" sz="2800" dirty="0"/>
          </a:p>
          <a:p>
            <a:pPr>
              <a:lnSpc>
                <a:spcPct val="90000"/>
              </a:lnSpc>
              <a:defRPr/>
            </a:pPr>
            <a:endParaRPr lang="en-IE" altLang="en-US" sz="2800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IE" altLang="en-US" sz="2800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Tx/>
              <a:buNone/>
              <a:defRPr/>
            </a:pPr>
            <a:endParaRPr lang="en-IE" altLang="en-US" sz="2000" dirty="0"/>
          </a:p>
          <a:p>
            <a:pPr lvl="1">
              <a:lnSpc>
                <a:spcPct val="90000"/>
              </a:lnSpc>
              <a:buClr>
                <a:schemeClr val="accent2"/>
              </a:buClr>
              <a:defRPr/>
            </a:pPr>
            <a:endParaRPr lang="en-IE" altLang="en-US" sz="1200" dirty="0"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en-IE" altLang="en-US" sz="1400" dirty="0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E2A7549C-2B3C-47F3-A703-D466AB722971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FFFFFF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rgbClr val="FFFFFF"/>
                </a:solidFill>
                <a:latin typeface="Arial Black" panose="020B0A04020102020204" pitchFamily="34" charset="0"/>
              </a:rPr>
              <a:t>Business</a:t>
            </a: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9DECC018-CAC3-4CF7-A553-9FBCA9A0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942" y="5581272"/>
            <a:ext cx="290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IE" altLang="en-US" sz="1400" dirty="0" err="1"/>
              <a:t>Panos</a:t>
            </a:r>
            <a:r>
              <a:rPr lang="en-IE" altLang="en-US" sz="1400" dirty="0"/>
              <a:t> Panay  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B77D409-DC17-4EDB-A695-0FE3566FA8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Creativity V’s Business</a:t>
            </a:r>
            <a:endParaRPr lang="en-GB" altLang="en-US" noProof="1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C9A228B-8EE5-426C-A13F-C3FEA0F13F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71663" y="3573463"/>
            <a:ext cx="8520112" cy="4240212"/>
          </a:xfrm>
        </p:spPr>
        <p:txBody>
          <a:bodyPr/>
          <a:lstStyle/>
          <a:p>
            <a:r>
              <a:rPr lang="en-IE" altLang="en-US" sz="3200"/>
              <a:t>Successful creative entrepreneurs embrace both creativity and business.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IE" altLang="en-US"/>
              <a:t>“</a:t>
            </a:r>
            <a:r>
              <a:rPr lang="en-IE" altLang="en-US" sz="3200"/>
              <a:t>Turnover is vanity, profit is sanity and cash is reality”					</a:t>
            </a:r>
            <a:r>
              <a:rPr lang="en-IE" altLang="en-US" sz="2400" i="1"/>
              <a:t>Adage</a:t>
            </a:r>
          </a:p>
          <a:p>
            <a:endParaRPr lang="en-US" altLang="en-US" sz="3200"/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0117D97F-73EC-46AC-8CEC-52F9ADECA65F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  <p:pic>
        <p:nvPicPr>
          <p:cNvPr id="32774" name="Picture 14" descr="ANd9GcQQxY576buXwEO6wLNPW0boyV2qq6xYliEhN1h5sS4X1aio60TTy7M8-f8">
            <a:hlinkClick r:id="rId3"/>
            <a:extLst>
              <a:ext uri="{FF2B5EF4-FFF2-40B4-BE49-F238E27FC236}">
                <a16:creationId xmlns:a16="http://schemas.microsoft.com/office/drawing/2014/main" id="{7F1B40F8-00FD-478B-92D0-8D7058ED5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41439"/>
            <a:ext cx="165576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womens_satin_ribbon_suit">
            <a:extLst>
              <a:ext uri="{FF2B5EF4-FFF2-40B4-BE49-F238E27FC236}">
                <a16:creationId xmlns:a16="http://schemas.microsoft.com/office/drawing/2014/main" id="{AB41A125-EE00-48EA-A4FE-E5C64580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68414"/>
            <a:ext cx="9842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0" descr="ANd9GcSi3FHx1yJPSn7ardjqQkXpayWyeVLC13yGiFfrNu1wPBu4EK6WrcyWXXaU">
            <a:hlinkClick r:id="rId6"/>
            <a:extLst>
              <a:ext uri="{FF2B5EF4-FFF2-40B4-BE49-F238E27FC236}">
                <a16:creationId xmlns:a16="http://schemas.microsoft.com/office/drawing/2014/main" id="{761C5109-0661-4459-892F-95F8EEDA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268414"/>
            <a:ext cx="9366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21">
            <a:extLst>
              <a:ext uri="{FF2B5EF4-FFF2-40B4-BE49-F238E27FC236}">
                <a16:creationId xmlns:a16="http://schemas.microsoft.com/office/drawing/2014/main" id="{8379BFC9-2058-4940-B144-5A05DF9ED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916114"/>
            <a:ext cx="2881313" cy="4022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IE" altLang="en-US" b="0"/>
              <a:t>       </a:t>
            </a:r>
            <a:r>
              <a:rPr lang="en-IE" altLang="en-US">
                <a:solidFill>
                  <a:srgbClr val="D31245"/>
                </a:solidFill>
              </a:rPr>
              <a:t>T-Shirt v Suit ?</a:t>
            </a:r>
            <a:endParaRPr lang="en-US" altLang="en-US">
              <a:solidFill>
                <a:srgbClr val="D31245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B6DE9B1-FEA8-4A3D-8FC0-5980A458CE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noProof="1"/>
              <a:t>What to luck for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98DE6B-4101-4D27-B7D1-FD06406FC2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571500"/>
            <a:ext cx="8520113" cy="6286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/>
            <a:r>
              <a:rPr lang="en-US" altLang="en-US" sz="2400"/>
              <a:t>Limitations of what’s currently available</a:t>
            </a:r>
          </a:p>
          <a:p>
            <a:pPr eaLnBrk="1" hangingPunct="1"/>
            <a:r>
              <a:rPr lang="en-US" altLang="en-US" sz="2400"/>
              <a:t>New and different approaches</a:t>
            </a:r>
          </a:p>
          <a:p>
            <a:pPr eaLnBrk="1" hangingPunct="1"/>
            <a:r>
              <a:rPr lang="en-US" altLang="en-US" sz="2400"/>
              <a:t>Advances and breakthroughs</a:t>
            </a:r>
          </a:p>
          <a:p>
            <a:pPr eaLnBrk="1" hangingPunct="1"/>
            <a:r>
              <a:rPr lang="en-US" altLang="en-US" sz="2400"/>
              <a:t>Unfilled niches</a:t>
            </a:r>
          </a:p>
          <a:p>
            <a:pPr eaLnBrk="1" hangingPunct="1"/>
            <a:r>
              <a:rPr lang="en-US" altLang="en-US" sz="2400"/>
              <a:t>Trends and changes</a:t>
            </a: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9F04F4A6-5C46-40AA-9D0F-810377CE2877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1892464-FA36-4D86-AC41-4FDB46F72F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altLang="en-US" noProof="1"/>
              <a:t>Sources of Ideas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271A866-2A98-4713-916F-2E44762739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09751" y="500063"/>
            <a:ext cx="8520113" cy="51625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n-IE" altLang="en-US" sz="2400" dirty="0"/>
              <a:t>Personal interests or hobbies</a:t>
            </a:r>
          </a:p>
          <a:p>
            <a:r>
              <a:rPr lang="en-IE" altLang="en-US" sz="2400" dirty="0"/>
              <a:t>Work experience, skills, abilities</a:t>
            </a:r>
          </a:p>
          <a:p>
            <a:r>
              <a:rPr lang="en-IE" altLang="en-US" sz="2400" dirty="0"/>
              <a:t>Products and services familiar ones and unfamiliar ones</a:t>
            </a:r>
          </a:p>
          <a:p>
            <a:r>
              <a:rPr lang="en-IE" altLang="en-US" sz="2400" dirty="0"/>
              <a:t>External Environment, opportunities in these sectors:</a:t>
            </a:r>
          </a:p>
          <a:p>
            <a:pPr lvl="1"/>
            <a:r>
              <a:rPr lang="en-IE" altLang="en-US" sz="2400" dirty="0"/>
              <a:t>Technological</a:t>
            </a:r>
          </a:p>
          <a:p>
            <a:pPr lvl="1"/>
            <a:r>
              <a:rPr lang="en-IE" altLang="en-US" sz="2400" dirty="0"/>
              <a:t>Societal Culture</a:t>
            </a:r>
          </a:p>
          <a:p>
            <a:pPr lvl="1"/>
            <a:r>
              <a:rPr lang="en-IE" altLang="en-US" sz="2400" dirty="0"/>
              <a:t>Demographics</a:t>
            </a:r>
          </a:p>
          <a:p>
            <a:pPr lvl="1"/>
            <a:r>
              <a:rPr lang="en-IE" altLang="en-US" sz="2400" dirty="0"/>
              <a:t>Economic</a:t>
            </a:r>
          </a:p>
          <a:p>
            <a:pPr lvl="1"/>
            <a:r>
              <a:rPr lang="en-IE" altLang="en-US" sz="2400" dirty="0"/>
              <a:t>Legal</a:t>
            </a:r>
          </a:p>
          <a:p>
            <a:pPr lvl="1"/>
            <a:r>
              <a:rPr lang="en-IE" altLang="en-US" sz="2400" dirty="0"/>
              <a:t>Political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4B1F22BD-64EE-4B7A-9C48-F02CA9445707}"/>
              </a:ext>
            </a:extLst>
          </p:cNvPr>
          <p:cNvSpPr txBox="1">
            <a:spLocks noChangeArrowheads="1"/>
          </p:cNvSpPr>
          <p:nvPr/>
        </p:nvSpPr>
        <p:spPr bwMode="auto">
          <a:xfrm rot="20398473">
            <a:off x="9193213" y="417514"/>
            <a:ext cx="912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FFFFFF"/>
                </a:solidFill>
                <a:latin typeface="Arial Black" panose="020B0A04020102020204" pitchFamily="34" charset="0"/>
              </a:rPr>
              <a:t>  </a:t>
            </a:r>
            <a:r>
              <a:rPr lang="de-DE" altLang="en-US" sz="1000">
                <a:solidFill>
                  <a:srgbClr val="FFFFFF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84F80"/>
      </a:dk2>
      <a:lt2>
        <a:srgbClr val="FFFFFF"/>
      </a:lt2>
      <a:accent1>
        <a:srgbClr val="D90727"/>
      </a:accent1>
      <a:accent2>
        <a:srgbClr val="00A2FF"/>
      </a:accent2>
      <a:accent3>
        <a:srgbClr val="EEAF00"/>
      </a:accent3>
      <a:accent4>
        <a:srgbClr val="326194"/>
      </a:accent4>
      <a:accent5>
        <a:srgbClr val="6C98C1"/>
      </a:accent5>
      <a:accent6>
        <a:srgbClr val="8C2B3E"/>
      </a:accent6>
      <a:hlink>
        <a:srgbClr val="284F8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284F80"/>
      </a:dk2>
      <a:lt2>
        <a:srgbClr val="FFFFFF"/>
      </a:lt2>
      <a:accent1>
        <a:srgbClr val="D90727"/>
      </a:accent1>
      <a:accent2>
        <a:srgbClr val="00A2FF"/>
      </a:accent2>
      <a:accent3>
        <a:srgbClr val="EEAF00"/>
      </a:accent3>
      <a:accent4>
        <a:srgbClr val="326194"/>
      </a:accent4>
      <a:accent5>
        <a:srgbClr val="6C98C1"/>
      </a:accent5>
      <a:accent6>
        <a:srgbClr val="8C2B3E"/>
      </a:accent6>
      <a:hlink>
        <a:srgbClr val="284F8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530</Words>
  <Application>Microsoft Office PowerPoint</Application>
  <PresentationFormat>Widescreen</PresentationFormat>
  <Paragraphs>153</Paragraphs>
  <Slides>17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Creative Entrepreneurship Presentation by Gerard O’Donovan  </vt:lpstr>
      <vt:lpstr>Business Ideas?</vt:lpstr>
      <vt:lpstr>Where to look</vt:lpstr>
      <vt:lpstr>Problems to solve</vt:lpstr>
      <vt:lpstr>Experiencing Enetrepreneurship</vt:lpstr>
      <vt:lpstr>Musicians Have Already Good Entrepreneurship Traits</vt:lpstr>
      <vt:lpstr>Creativity V’s Business</vt:lpstr>
      <vt:lpstr>What to luck for</vt:lpstr>
      <vt:lpstr>Sources of Ideas</vt:lpstr>
      <vt:lpstr>PowerPoint-presentasjon</vt:lpstr>
      <vt:lpstr>How To Use Trends To Find Business Ideas</vt:lpstr>
      <vt:lpstr>PowerPoint-presentasjon</vt:lpstr>
      <vt:lpstr>Where will the opportunties be in the next decade</vt:lpstr>
      <vt:lpstr>Thinking Outside the Box</vt:lpstr>
      <vt:lpstr> Idea Checklist</vt:lpstr>
      <vt:lpstr> Idea Checklist</vt:lpstr>
      <vt:lpstr>Thank You. Questions welcome.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MTU PowerPoint Template</dc:title>
  <dc:subject/>
  <dc:creator>Philip O'Reilly</dc:creator>
  <cp:keywords/>
  <dc:description/>
  <cp:lastModifiedBy>Gerard O Donovan</cp:lastModifiedBy>
  <cp:revision>122</cp:revision>
  <dcterms:created xsi:type="dcterms:W3CDTF">2021-01-08T09:31:04Z</dcterms:created>
  <dcterms:modified xsi:type="dcterms:W3CDTF">2023-07-04T11:54:40Z</dcterms:modified>
  <cp:category/>
</cp:coreProperties>
</file>