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460" r:id="rId2"/>
    <p:sldId id="260" r:id="rId3"/>
    <p:sldId id="261" r:id="rId4"/>
    <p:sldId id="262" r:id="rId5"/>
    <p:sldId id="263" r:id="rId6"/>
    <p:sldId id="275" r:id="rId7"/>
    <p:sldId id="331" r:id="rId8"/>
    <p:sldId id="332" r:id="rId9"/>
    <p:sldId id="461" r:id="rId10"/>
    <p:sldId id="462" r:id="rId11"/>
    <p:sldId id="467" r:id="rId12"/>
    <p:sldId id="259" r:id="rId13"/>
    <p:sldId id="463" r:id="rId14"/>
    <p:sldId id="333" r:id="rId15"/>
    <p:sldId id="274" r:id="rId16"/>
    <p:sldId id="386" r:id="rId17"/>
    <p:sldId id="387" r:id="rId18"/>
    <p:sldId id="389" r:id="rId19"/>
    <p:sldId id="335" r:id="rId20"/>
    <p:sldId id="414" r:id="rId21"/>
    <p:sldId id="415" r:id="rId22"/>
    <p:sldId id="337" r:id="rId23"/>
    <p:sldId id="336" r:id="rId24"/>
    <p:sldId id="436" r:id="rId25"/>
    <p:sldId id="416" r:id="rId26"/>
    <p:sldId id="417" r:id="rId27"/>
    <p:sldId id="423" r:id="rId28"/>
    <p:sldId id="424" r:id="rId29"/>
    <p:sldId id="425" r:id="rId30"/>
    <p:sldId id="427" r:id="rId31"/>
    <p:sldId id="426" r:id="rId32"/>
    <p:sldId id="437" r:id="rId33"/>
    <p:sldId id="433" r:id="rId34"/>
    <p:sldId id="434" r:id="rId35"/>
    <p:sldId id="435" r:id="rId36"/>
    <p:sldId id="459" r:id="rId37"/>
    <p:sldId id="465" r:id="rId38"/>
    <p:sldId id="466" r:id="rId39"/>
    <p:sldId id="464" r:id="rId40"/>
    <p:sldId id="311" r:id="rId41"/>
    <p:sldId id="312" r:id="rId42"/>
    <p:sldId id="313" r:id="rId43"/>
    <p:sldId id="314" r:id="rId44"/>
    <p:sldId id="379" r:id="rId45"/>
    <p:sldId id="317" r:id="rId46"/>
    <p:sldId id="339" r:id="rId47"/>
    <p:sldId id="357" r:id="rId48"/>
    <p:sldId id="349" r:id="rId49"/>
    <p:sldId id="359" r:id="rId50"/>
    <p:sldId id="282" r:id="rId51"/>
    <p:sldId id="360" r:id="rId52"/>
    <p:sldId id="361" r:id="rId53"/>
    <p:sldId id="362" r:id="rId54"/>
    <p:sldId id="370" r:id="rId55"/>
    <p:sldId id="371" r:id="rId56"/>
    <p:sldId id="372" r:id="rId57"/>
    <p:sldId id="373" r:id="rId58"/>
    <p:sldId id="374" r:id="rId59"/>
    <p:sldId id="376" r:id="rId60"/>
    <p:sldId id="37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1"/>
    <p:restoredTop sz="93359"/>
  </p:normalViewPr>
  <p:slideViewPr>
    <p:cSldViewPr snapToGrid="0" snapToObjects="1">
      <p:cViewPr varScale="1">
        <p:scale>
          <a:sx n="100" d="100"/>
          <a:sy n="100" d="100"/>
        </p:scale>
        <p:origin x="88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81F3F-2A89-054F-AC43-AEDDB1C48DFD}"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75554-FAD9-684F-A26D-70A27775F4FF}" type="slidenum">
              <a:rPr lang="en-US" smtClean="0"/>
              <a:t>‹#›</a:t>
            </a:fld>
            <a:endParaRPr lang="en-US"/>
          </a:p>
        </p:txBody>
      </p:sp>
    </p:spTree>
    <p:extLst>
      <p:ext uri="{BB962C8B-B14F-4D97-AF65-F5344CB8AC3E}">
        <p14:creationId xmlns:p14="http://schemas.microsoft.com/office/powerpoint/2010/main" val="66776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75554-FAD9-684F-A26D-70A27775F4FF}" type="slidenum">
              <a:rPr lang="en-US" smtClean="0"/>
              <a:t>7</a:t>
            </a:fld>
            <a:endParaRPr lang="en-US"/>
          </a:p>
        </p:txBody>
      </p:sp>
    </p:spTree>
    <p:extLst>
      <p:ext uri="{BB962C8B-B14F-4D97-AF65-F5344CB8AC3E}">
        <p14:creationId xmlns:p14="http://schemas.microsoft.com/office/powerpoint/2010/main" val="148518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475554-FAD9-684F-A26D-70A27775F4FF}" type="slidenum">
              <a:rPr lang="en-US" smtClean="0"/>
              <a:t>23</a:t>
            </a:fld>
            <a:endParaRPr lang="en-US"/>
          </a:p>
        </p:txBody>
      </p:sp>
    </p:spTree>
    <p:extLst>
      <p:ext uri="{BB962C8B-B14F-4D97-AF65-F5344CB8AC3E}">
        <p14:creationId xmlns:p14="http://schemas.microsoft.com/office/powerpoint/2010/main" val="90953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D0A54-9FDC-464A-B888-2017CB2A656A}" type="slidenum">
              <a:rPr lang="en-US" smtClean="0"/>
              <a:t>25</a:t>
            </a:fld>
            <a:endParaRPr lang="en-US"/>
          </a:p>
        </p:txBody>
      </p:sp>
    </p:spTree>
    <p:extLst>
      <p:ext uri="{BB962C8B-B14F-4D97-AF65-F5344CB8AC3E}">
        <p14:creationId xmlns:p14="http://schemas.microsoft.com/office/powerpoint/2010/main" val="21842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IE"/>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IE"/>
              <a:t>Click to edit Master subtitle style</a:t>
            </a:r>
            <a:endParaRPr lang="en-US"/>
          </a:p>
        </p:txBody>
      </p:sp>
      <p:sp>
        <p:nvSpPr>
          <p:cNvPr id="4" name="Date Placeholder 3"/>
          <p:cNvSpPr>
            <a:spLocks noGrp="1"/>
          </p:cNvSpPr>
          <p:nvPr>
            <p:ph type="dt" sz="half" idx="10"/>
          </p:nvPr>
        </p:nvSpPr>
        <p:spPr/>
        <p:txBody>
          <a:bodyPr/>
          <a:lstStyle/>
          <a:p>
            <a:fld id="{D70EE9C5-479B-4B4A-B27D-64EF759A837D}" type="datetime1">
              <a:rPr lang="en-IE" smtClean="0"/>
              <a:t>24/01/2023</a:t>
            </a:fld>
            <a:endParaRPr lang="en-US"/>
          </a:p>
        </p:txBody>
      </p:sp>
      <p:sp>
        <p:nvSpPr>
          <p:cNvPr id="5" name="Footer Placeholder 4"/>
          <p:cNvSpPr>
            <a:spLocks noGrp="1"/>
          </p:cNvSpPr>
          <p:nvPr>
            <p:ph type="ftr" sz="quarter" idx="11"/>
          </p:nvPr>
        </p:nvSpPr>
        <p:spPr/>
        <p:txBody>
          <a:bodyPr/>
          <a:lstStyle/>
          <a:p>
            <a:r>
              <a:rPr lang="en-US"/>
              <a:t>© Frank O'Donovan, MTU</a:t>
            </a:r>
          </a:p>
        </p:txBody>
      </p:sp>
      <p:sp>
        <p:nvSpPr>
          <p:cNvPr id="6" name="Slide Number Placeholder 5"/>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93746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4" name="Date Placeholder 3"/>
          <p:cNvSpPr>
            <a:spLocks noGrp="1"/>
          </p:cNvSpPr>
          <p:nvPr>
            <p:ph type="dt" sz="half" idx="10"/>
          </p:nvPr>
        </p:nvSpPr>
        <p:spPr/>
        <p:txBody>
          <a:bodyPr/>
          <a:lstStyle/>
          <a:p>
            <a:fld id="{2B74689A-412D-A54F-AA3C-509F5BB4FBD4}" type="datetime1">
              <a:rPr lang="en-IE" smtClean="0"/>
              <a:t>24/01/2023</a:t>
            </a:fld>
            <a:endParaRPr lang="en-US"/>
          </a:p>
        </p:txBody>
      </p:sp>
      <p:sp>
        <p:nvSpPr>
          <p:cNvPr id="5" name="Footer Placeholder 4"/>
          <p:cNvSpPr>
            <a:spLocks noGrp="1"/>
          </p:cNvSpPr>
          <p:nvPr>
            <p:ph type="ftr" sz="quarter" idx="11"/>
          </p:nvPr>
        </p:nvSpPr>
        <p:spPr/>
        <p:txBody>
          <a:bodyPr/>
          <a:lstStyle/>
          <a:p>
            <a:r>
              <a:rPr lang="en-US"/>
              <a:t>© Frank O'Donovan, MTU</a:t>
            </a:r>
          </a:p>
        </p:txBody>
      </p:sp>
      <p:sp>
        <p:nvSpPr>
          <p:cNvPr id="6" name="Slide Number Placeholder 5"/>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124094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IE"/>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4" name="Date Placeholder 3"/>
          <p:cNvSpPr>
            <a:spLocks noGrp="1"/>
          </p:cNvSpPr>
          <p:nvPr>
            <p:ph type="dt" sz="half" idx="10"/>
          </p:nvPr>
        </p:nvSpPr>
        <p:spPr/>
        <p:txBody>
          <a:bodyPr/>
          <a:lstStyle/>
          <a:p>
            <a:fld id="{2C10164A-237A-1148-918F-0B1EBDE62A50}" type="datetime1">
              <a:rPr lang="en-IE" smtClean="0"/>
              <a:t>24/01/2023</a:t>
            </a:fld>
            <a:endParaRPr lang="en-US"/>
          </a:p>
        </p:txBody>
      </p:sp>
      <p:sp>
        <p:nvSpPr>
          <p:cNvPr id="5" name="Footer Placeholder 4"/>
          <p:cNvSpPr>
            <a:spLocks noGrp="1"/>
          </p:cNvSpPr>
          <p:nvPr>
            <p:ph type="ftr" sz="quarter" idx="11"/>
          </p:nvPr>
        </p:nvSpPr>
        <p:spPr/>
        <p:txBody>
          <a:bodyPr/>
          <a:lstStyle/>
          <a:p>
            <a:r>
              <a:rPr lang="en-US"/>
              <a:t>© Frank O'Donovan, MTU</a:t>
            </a:r>
          </a:p>
        </p:txBody>
      </p:sp>
      <p:sp>
        <p:nvSpPr>
          <p:cNvPr id="6" name="Slide Number Placeholder 5"/>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15733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Click to edit Master title style</a:t>
            </a:r>
            <a:endParaRPr lang="en-US"/>
          </a:p>
        </p:txBody>
      </p:sp>
      <p:sp>
        <p:nvSpPr>
          <p:cNvPr id="3" name="Content Placeholder 2"/>
          <p:cNvSpPr>
            <a:spLocks noGrp="1"/>
          </p:cNvSpPr>
          <p:nvPr>
            <p:ph idx="1"/>
          </p:nvPr>
        </p:nvSpPr>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4" name="Date Placeholder 3"/>
          <p:cNvSpPr>
            <a:spLocks noGrp="1"/>
          </p:cNvSpPr>
          <p:nvPr>
            <p:ph type="dt" sz="half" idx="10"/>
          </p:nvPr>
        </p:nvSpPr>
        <p:spPr/>
        <p:txBody>
          <a:bodyPr/>
          <a:lstStyle/>
          <a:p>
            <a:fld id="{74050099-9B1A-1F46-844D-C2F8F4B5A787}" type="datetime1">
              <a:rPr lang="en-IE" smtClean="0"/>
              <a:t>24/01/2023</a:t>
            </a:fld>
            <a:endParaRPr lang="en-US"/>
          </a:p>
        </p:txBody>
      </p:sp>
      <p:sp>
        <p:nvSpPr>
          <p:cNvPr id="5" name="Footer Placeholder 4"/>
          <p:cNvSpPr>
            <a:spLocks noGrp="1"/>
          </p:cNvSpPr>
          <p:nvPr>
            <p:ph type="ftr" sz="quarter" idx="11"/>
          </p:nvPr>
        </p:nvSpPr>
        <p:spPr/>
        <p:txBody>
          <a:bodyPr/>
          <a:lstStyle/>
          <a:p>
            <a:r>
              <a:rPr lang="en-US"/>
              <a:t>© Frank O'Donovan, MTU</a:t>
            </a:r>
          </a:p>
        </p:txBody>
      </p:sp>
      <p:sp>
        <p:nvSpPr>
          <p:cNvPr id="6" name="Slide Number Placeholder 5"/>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3263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IE"/>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IE"/>
              <a:t>Click to edit Master text styles</a:t>
            </a:r>
          </a:p>
        </p:txBody>
      </p:sp>
      <p:sp>
        <p:nvSpPr>
          <p:cNvPr id="4" name="Date Placeholder 3"/>
          <p:cNvSpPr>
            <a:spLocks noGrp="1"/>
          </p:cNvSpPr>
          <p:nvPr>
            <p:ph type="dt" sz="half" idx="10"/>
          </p:nvPr>
        </p:nvSpPr>
        <p:spPr/>
        <p:txBody>
          <a:bodyPr/>
          <a:lstStyle/>
          <a:p>
            <a:fld id="{107F72B3-D1A8-9644-A5BF-0C308246D883}" type="datetime1">
              <a:rPr lang="en-IE" smtClean="0"/>
              <a:t>24/01/2023</a:t>
            </a:fld>
            <a:endParaRPr lang="en-US"/>
          </a:p>
        </p:txBody>
      </p:sp>
      <p:sp>
        <p:nvSpPr>
          <p:cNvPr id="5" name="Footer Placeholder 4"/>
          <p:cNvSpPr>
            <a:spLocks noGrp="1"/>
          </p:cNvSpPr>
          <p:nvPr>
            <p:ph type="ftr" sz="quarter" idx="11"/>
          </p:nvPr>
        </p:nvSpPr>
        <p:spPr/>
        <p:txBody>
          <a:bodyPr/>
          <a:lstStyle/>
          <a:p>
            <a:r>
              <a:rPr lang="en-US"/>
              <a:t>© Frank O'Donovan, MTU</a:t>
            </a:r>
          </a:p>
        </p:txBody>
      </p:sp>
      <p:sp>
        <p:nvSpPr>
          <p:cNvPr id="6" name="Slide Number Placeholder 5"/>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9008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5" name="Date Placeholder 4"/>
          <p:cNvSpPr>
            <a:spLocks noGrp="1"/>
          </p:cNvSpPr>
          <p:nvPr>
            <p:ph type="dt" sz="half" idx="10"/>
          </p:nvPr>
        </p:nvSpPr>
        <p:spPr/>
        <p:txBody>
          <a:bodyPr/>
          <a:lstStyle/>
          <a:p>
            <a:fld id="{93CC8A4E-F7E2-8D42-8E3B-AD56E5C8CAB2}" type="datetime1">
              <a:rPr lang="en-IE" smtClean="0"/>
              <a:t>24/01/2023</a:t>
            </a:fld>
            <a:endParaRPr lang="en-US"/>
          </a:p>
        </p:txBody>
      </p:sp>
      <p:sp>
        <p:nvSpPr>
          <p:cNvPr id="6" name="Footer Placeholder 5"/>
          <p:cNvSpPr>
            <a:spLocks noGrp="1"/>
          </p:cNvSpPr>
          <p:nvPr>
            <p:ph type="ftr" sz="quarter" idx="11"/>
          </p:nvPr>
        </p:nvSpPr>
        <p:spPr/>
        <p:txBody>
          <a:bodyPr/>
          <a:lstStyle/>
          <a:p>
            <a:r>
              <a:rPr lang="en-US"/>
              <a:t>© Frank O'Donovan, MTU</a:t>
            </a:r>
          </a:p>
        </p:txBody>
      </p:sp>
      <p:sp>
        <p:nvSpPr>
          <p:cNvPr id="7" name="Slide Number Placeholder 6"/>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5815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IE"/>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E"/>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E"/>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7" name="Date Placeholder 6"/>
          <p:cNvSpPr>
            <a:spLocks noGrp="1"/>
          </p:cNvSpPr>
          <p:nvPr>
            <p:ph type="dt" sz="half" idx="10"/>
          </p:nvPr>
        </p:nvSpPr>
        <p:spPr/>
        <p:txBody>
          <a:bodyPr/>
          <a:lstStyle/>
          <a:p>
            <a:fld id="{B10D2077-0426-A34E-8D43-D04A0B8C0C31}" type="datetime1">
              <a:rPr lang="en-IE" smtClean="0"/>
              <a:t>24/01/2023</a:t>
            </a:fld>
            <a:endParaRPr lang="en-US"/>
          </a:p>
        </p:txBody>
      </p:sp>
      <p:sp>
        <p:nvSpPr>
          <p:cNvPr id="8" name="Footer Placeholder 7"/>
          <p:cNvSpPr>
            <a:spLocks noGrp="1"/>
          </p:cNvSpPr>
          <p:nvPr>
            <p:ph type="ftr" sz="quarter" idx="11"/>
          </p:nvPr>
        </p:nvSpPr>
        <p:spPr/>
        <p:txBody>
          <a:bodyPr/>
          <a:lstStyle/>
          <a:p>
            <a:r>
              <a:rPr lang="en-US"/>
              <a:t>© Frank O'Donovan, MTU</a:t>
            </a:r>
          </a:p>
        </p:txBody>
      </p:sp>
      <p:sp>
        <p:nvSpPr>
          <p:cNvPr id="9" name="Slide Number Placeholder 8"/>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36905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Click to edit Master title style</a:t>
            </a:r>
            <a:endParaRPr lang="en-US"/>
          </a:p>
        </p:txBody>
      </p:sp>
      <p:sp>
        <p:nvSpPr>
          <p:cNvPr id="3" name="Date Placeholder 2"/>
          <p:cNvSpPr>
            <a:spLocks noGrp="1"/>
          </p:cNvSpPr>
          <p:nvPr>
            <p:ph type="dt" sz="half" idx="10"/>
          </p:nvPr>
        </p:nvSpPr>
        <p:spPr/>
        <p:txBody>
          <a:bodyPr/>
          <a:lstStyle/>
          <a:p>
            <a:fld id="{F866BDB9-246F-0B4C-815E-9C648A58FC9D}" type="datetime1">
              <a:rPr lang="en-IE" smtClean="0"/>
              <a:t>24/01/2023</a:t>
            </a:fld>
            <a:endParaRPr lang="en-US"/>
          </a:p>
        </p:txBody>
      </p:sp>
      <p:sp>
        <p:nvSpPr>
          <p:cNvPr id="4" name="Footer Placeholder 3"/>
          <p:cNvSpPr>
            <a:spLocks noGrp="1"/>
          </p:cNvSpPr>
          <p:nvPr>
            <p:ph type="ftr" sz="quarter" idx="11"/>
          </p:nvPr>
        </p:nvSpPr>
        <p:spPr/>
        <p:txBody>
          <a:bodyPr/>
          <a:lstStyle/>
          <a:p>
            <a:r>
              <a:rPr lang="en-US"/>
              <a:t>© Frank O'Donovan, MTU</a:t>
            </a:r>
          </a:p>
        </p:txBody>
      </p:sp>
      <p:sp>
        <p:nvSpPr>
          <p:cNvPr id="5" name="Slide Number Placeholder 4"/>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72192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B07ED-E994-DF47-8597-15EEB25F31D7}" type="datetime1">
              <a:rPr lang="en-IE" smtClean="0"/>
              <a:t>24/01/2023</a:t>
            </a:fld>
            <a:endParaRPr lang="en-US"/>
          </a:p>
        </p:txBody>
      </p:sp>
      <p:sp>
        <p:nvSpPr>
          <p:cNvPr id="3" name="Footer Placeholder 2"/>
          <p:cNvSpPr>
            <a:spLocks noGrp="1"/>
          </p:cNvSpPr>
          <p:nvPr>
            <p:ph type="ftr" sz="quarter" idx="11"/>
          </p:nvPr>
        </p:nvSpPr>
        <p:spPr/>
        <p:txBody>
          <a:bodyPr/>
          <a:lstStyle/>
          <a:p>
            <a:r>
              <a:rPr lang="en-US"/>
              <a:t>© Frank O'Donovan, MTU</a:t>
            </a:r>
          </a:p>
        </p:txBody>
      </p:sp>
      <p:sp>
        <p:nvSpPr>
          <p:cNvPr id="4" name="Slide Number Placeholder 3"/>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6917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IE"/>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IE"/>
              <a:t>Click to edit Master text styles</a:t>
            </a:r>
          </a:p>
        </p:txBody>
      </p:sp>
      <p:sp>
        <p:nvSpPr>
          <p:cNvPr id="5" name="Date Placeholder 4"/>
          <p:cNvSpPr>
            <a:spLocks noGrp="1"/>
          </p:cNvSpPr>
          <p:nvPr>
            <p:ph type="dt" sz="half" idx="10"/>
          </p:nvPr>
        </p:nvSpPr>
        <p:spPr/>
        <p:txBody>
          <a:bodyPr/>
          <a:lstStyle/>
          <a:p>
            <a:fld id="{C818393B-86F1-8F4F-93DD-CB8AB3B5B1E6}" type="datetime1">
              <a:rPr lang="en-IE" smtClean="0"/>
              <a:t>24/01/2023</a:t>
            </a:fld>
            <a:endParaRPr lang="en-US"/>
          </a:p>
        </p:txBody>
      </p:sp>
      <p:sp>
        <p:nvSpPr>
          <p:cNvPr id="6" name="Footer Placeholder 5"/>
          <p:cNvSpPr>
            <a:spLocks noGrp="1"/>
          </p:cNvSpPr>
          <p:nvPr>
            <p:ph type="ftr" sz="quarter" idx="11"/>
          </p:nvPr>
        </p:nvSpPr>
        <p:spPr/>
        <p:txBody>
          <a:bodyPr/>
          <a:lstStyle/>
          <a:p>
            <a:r>
              <a:rPr lang="en-US"/>
              <a:t>© Frank O'Donovan, MTU</a:t>
            </a:r>
          </a:p>
        </p:txBody>
      </p:sp>
      <p:sp>
        <p:nvSpPr>
          <p:cNvPr id="7" name="Slide Number Placeholder 6"/>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77310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IE"/>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IE"/>
              <a:t>Click to edit Master text styles</a:t>
            </a:r>
          </a:p>
        </p:txBody>
      </p:sp>
      <p:sp>
        <p:nvSpPr>
          <p:cNvPr id="5" name="Date Placeholder 4"/>
          <p:cNvSpPr>
            <a:spLocks noGrp="1"/>
          </p:cNvSpPr>
          <p:nvPr>
            <p:ph type="dt" sz="half" idx="10"/>
          </p:nvPr>
        </p:nvSpPr>
        <p:spPr/>
        <p:txBody>
          <a:bodyPr/>
          <a:lstStyle/>
          <a:p>
            <a:fld id="{4F238775-DE06-134E-B488-4C5B917B8927}" type="datetime1">
              <a:rPr lang="en-IE" smtClean="0"/>
              <a:t>24/01/2023</a:t>
            </a:fld>
            <a:endParaRPr lang="en-US"/>
          </a:p>
        </p:txBody>
      </p:sp>
      <p:sp>
        <p:nvSpPr>
          <p:cNvPr id="6" name="Footer Placeholder 5"/>
          <p:cNvSpPr>
            <a:spLocks noGrp="1"/>
          </p:cNvSpPr>
          <p:nvPr>
            <p:ph type="ftr" sz="quarter" idx="11"/>
          </p:nvPr>
        </p:nvSpPr>
        <p:spPr/>
        <p:txBody>
          <a:bodyPr/>
          <a:lstStyle/>
          <a:p>
            <a:r>
              <a:rPr lang="en-US"/>
              <a:t>© Frank O'Donovan, MTU</a:t>
            </a:r>
          </a:p>
        </p:txBody>
      </p:sp>
      <p:sp>
        <p:nvSpPr>
          <p:cNvPr id="7" name="Slide Number Placeholder 6"/>
          <p:cNvSpPr>
            <a:spLocks noGrp="1"/>
          </p:cNvSpPr>
          <p:nvPr>
            <p:ph type="sldNum" sz="quarter" idx="12"/>
          </p:nvPr>
        </p:nvSpPr>
        <p:spPr/>
        <p:txBody>
          <a:bodyPr/>
          <a:lstStyle/>
          <a:p>
            <a:fld id="{6D4E4717-C04E-5B4C-AF23-86137D7C74ED}" type="slidenum">
              <a:rPr lang="en-US" smtClean="0"/>
              <a:t>‹#›</a:t>
            </a:fld>
            <a:endParaRPr lang="en-US"/>
          </a:p>
        </p:txBody>
      </p:sp>
    </p:spTree>
    <p:extLst>
      <p:ext uri="{BB962C8B-B14F-4D97-AF65-F5344CB8AC3E}">
        <p14:creationId xmlns:p14="http://schemas.microsoft.com/office/powerpoint/2010/main" val="122158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IE"/>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08C8A-0DF1-D442-9BDB-7554B15CE2C5}" type="datetime1">
              <a:rPr lang="en-IE" smtClean="0"/>
              <a:t>24/01/2023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Frank O'Donovan, MTU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E4717-C04E-5B4C-AF23-86137D7C74ED}" type="slidenum">
              <a:rPr lang="en-US" smtClean="0"/>
              <a:t>‹#›</a:t>
            </a:fld>
            <a:endParaRPr lang="en-US"/>
          </a:p>
        </p:txBody>
      </p:sp>
    </p:spTree>
    <p:extLst>
      <p:ext uri="{BB962C8B-B14F-4D97-AF65-F5344CB8AC3E}">
        <p14:creationId xmlns:p14="http://schemas.microsoft.com/office/powerpoint/2010/main" val="15651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UF8uR6Z6KL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469BB-FEE8-274F-913B-C2BC15F4EAA8}"/>
              </a:ext>
            </a:extLst>
          </p:cNvPr>
          <p:cNvSpPr txBox="1"/>
          <p:nvPr/>
        </p:nvSpPr>
        <p:spPr>
          <a:xfrm>
            <a:off x="2303919" y="988119"/>
            <a:ext cx="6972300" cy="1938992"/>
          </a:xfrm>
          <a:prstGeom prst="rect">
            <a:avLst/>
          </a:prstGeom>
          <a:noFill/>
        </p:spPr>
        <p:txBody>
          <a:bodyPr wrap="square" rtlCol="0">
            <a:spAutoFit/>
          </a:bodyPr>
          <a:lstStyle/>
          <a:p>
            <a:pPr algn="ctr"/>
            <a:r>
              <a:rPr lang="en-US" sz="4000" dirty="0">
                <a:solidFill>
                  <a:srgbClr val="FF0000"/>
                </a:solidFill>
              </a:rPr>
              <a:t>Storytelling and pitching for the business environment</a:t>
            </a:r>
          </a:p>
          <a:p>
            <a:endParaRPr lang="en-US" sz="4000" dirty="0"/>
          </a:p>
        </p:txBody>
      </p:sp>
      <p:pic>
        <p:nvPicPr>
          <p:cNvPr id="7" name="Picture 6">
            <a:extLst>
              <a:ext uri="{FF2B5EF4-FFF2-40B4-BE49-F238E27FC236}">
                <a16:creationId xmlns:a16="http://schemas.microsoft.com/office/drawing/2014/main" id="{1FC56657-90B8-334C-BB17-A7C870933189}"/>
              </a:ext>
            </a:extLst>
          </p:cNvPr>
          <p:cNvPicPr>
            <a:picLocks noChangeAspect="1"/>
          </p:cNvPicPr>
          <p:nvPr/>
        </p:nvPicPr>
        <p:blipFill>
          <a:blip r:embed="rId2"/>
          <a:stretch>
            <a:fillRect/>
          </a:stretch>
        </p:blipFill>
        <p:spPr>
          <a:xfrm>
            <a:off x="984250" y="2927111"/>
            <a:ext cx="5360990" cy="3311979"/>
          </a:xfrm>
          <a:prstGeom prst="rect">
            <a:avLst/>
          </a:prstGeom>
        </p:spPr>
      </p:pic>
      <p:pic>
        <p:nvPicPr>
          <p:cNvPr id="11" name="Picture 10">
            <a:extLst>
              <a:ext uri="{FF2B5EF4-FFF2-40B4-BE49-F238E27FC236}">
                <a16:creationId xmlns:a16="http://schemas.microsoft.com/office/drawing/2014/main" id="{873136A3-BF82-AC42-96D3-E7F421961BA3}"/>
              </a:ext>
            </a:extLst>
          </p:cNvPr>
          <p:cNvPicPr>
            <a:picLocks noChangeAspect="1"/>
          </p:cNvPicPr>
          <p:nvPr/>
        </p:nvPicPr>
        <p:blipFill>
          <a:blip r:embed="rId3"/>
          <a:stretch>
            <a:fillRect/>
          </a:stretch>
        </p:blipFill>
        <p:spPr>
          <a:xfrm rot="20761430">
            <a:off x="5633356" y="3611579"/>
            <a:ext cx="5985782" cy="2422922"/>
          </a:xfrm>
          <a:prstGeom prst="rect">
            <a:avLst/>
          </a:prstGeom>
        </p:spPr>
      </p:pic>
    </p:spTree>
    <p:extLst>
      <p:ext uri="{BB962C8B-B14F-4D97-AF65-F5344CB8AC3E}">
        <p14:creationId xmlns:p14="http://schemas.microsoft.com/office/powerpoint/2010/main" val="119997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55E4-08D1-604B-8011-E80FAE1B103A}"/>
              </a:ext>
            </a:extLst>
          </p:cNvPr>
          <p:cNvSpPr txBox="1"/>
          <p:nvPr/>
        </p:nvSpPr>
        <p:spPr>
          <a:xfrm>
            <a:off x="1208953" y="1049177"/>
            <a:ext cx="5380620" cy="5109091"/>
          </a:xfrm>
          <a:prstGeom prst="rect">
            <a:avLst/>
          </a:prstGeom>
          <a:noFill/>
        </p:spPr>
        <p:txBody>
          <a:bodyPr wrap="square" rtlCol="0">
            <a:spAutoFit/>
          </a:bodyPr>
          <a:lstStyle/>
          <a:p>
            <a:r>
              <a:rPr lang="en-US" sz="2800" dirty="0"/>
              <a:t>“Most of us identify with our narrating self. When we say ‘I’, we mean the story in our head, not the onrushing stream of experiences we undergo. We identify with the inner system that takes the crazy chaos of life and spins out of it seemingly logical and consistent yarns” </a:t>
            </a:r>
          </a:p>
          <a:p>
            <a:endParaRPr lang="en-US" sz="2800" i="1" dirty="0"/>
          </a:p>
          <a:p>
            <a:r>
              <a:rPr lang="en-US" sz="2800" i="1" dirty="0"/>
              <a:t>Yuval Noah Harari - “Homo Deus”</a:t>
            </a:r>
          </a:p>
          <a:p>
            <a:endParaRPr lang="en-US" dirty="0"/>
          </a:p>
        </p:txBody>
      </p:sp>
      <p:pic>
        <p:nvPicPr>
          <p:cNvPr id="5" name="Picture 4">
            <a:extLst>
              <a:ext uri="{FF2B5EF4-FFF2-40B4-BE49-F238E27FC236}">
                <a16:creationId xmlns:a16="http://schemas.microsoft.com/office/drawing/2014/main" id="{605D7D54-14D7-5D4E-A07E-36C83D37021D}"/>
              </a:ext>
            </a:extLst>
          </p:cNvPr>
          <p:cNvPicPr>
            <a:picLocks noChangeAspect="1"/>
          </p:cNvPicPr>
          <p:nvPr/>
        </p:nvPicPr>
        <p:blipFill>
          <a:blip r:embed="rId2"/>
          <a:stretch>
            <a:fillRect/>
          </a:stretch>
        </p:blipFill>
        <p:spPr>
          <a:xfrm>
            <a:off x="7005998" y="1049177"/>
            <a:ext cx="4512902" cy="5307173"/>
          </a:xfrm>
          <a:prstGeom prst="rect">
            <a:avLst/>
          </a:prstGeom>
        </p:spPr>
      </p:pic>
    </p:spTree>
    <p:extLst>
      <p:ext uri="{BB962C8B-B14F-4D97-AF65-F5344CB8AC3E}">
        <p14:creationId xmlns:p14="http://schemas.microsoft.com/office/powerpoint/2010/main" val="365357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1B3B6F-A1AF-579F-093D-8976D5211E84}"/>
              </a:ext>
            </a:extLst>
          </p:cNvPr>
          <p:cNvSpPr txBox="1"/>
          <p:nvPr/>
        </p:nvSpPr>
        <p:spPr>
          <a:xfrm>
            <a:off x="2607276" y="1618735"/>
            <a:ext cx="2977978" cy="3539430"/>
          </a:xfrm>
          <a:prstGeom prst="rect">
            <a:avLst/>
          </a:prstGeom>
          <a:noFill/>
        </p:spPr>
        <p:txBody>
          <a:bodyPr wrap="square" rtlCol="0">
            <a:spAutoFit/>
          </a:bodyPr>
          <a:lstStyle/>
          <a:p>
            <a:r>
              <a:rPr lang="en-US" sz="2800" dirty="0"/>
              <a:t>Steve Jobs – Stanford Address 2005</a:t>
            </a:r>
          </a:p>
          <a:p>
            <a:endParaRPr lang="en-US" sz="2800" dirty="0"/>
          </a:p>
          <a:p>
            <a:r>
              <a:rPr lang="en-US" sz="2800" dirty="0">
                <a:hlinkClick r:id="rId2"/>
              </a:rPr>
              <a:t>https://www.youtube.com/watch?v=UF8uR6Z6KLc</a:t>
            </a:r>
            <a:endParaRPr lang="en-US" sz="2800" dirty="0"/>
          </a:p>
          <a:p>
            <a:endParaRPr lang="en-US" sz="2800" dirty="0"/>
          </a:p>
        </p:txBody>
      </p:sp>
      <p:pic>
        <p:nvPicPr>
          <p:cNvPr id="3" name="Picture 2">
            <a:extLst>
              <a:ext uri="{FF2B5EF4-FFF2-40B4-BE49-F238E27FC236}">
                <a16:creationId xmlns:a16="http://schemas.microsoft.com/office/drawing/2014/main" id="{1A17B36B-26A1-3E31-4E0C-191395AFDB06}"/>
              </a:ext>
            </a:extLst>
          </p:cNvPr>
          <p:cNvPicPr>
            <a:picLocks noChangeAspect="1"/>
          </p:cNvPicPr>
          <p:nvPr/>
        </p:nvPicPr>
        <p:blipFill>
          <a:blip r:embed="rId3"/>
          <a:stretch>
            <a:fillRect/>
          </a:stretch>
        </p:blipFill>
        <p:spPr>
          <a:xfrm>
            <a:off x="6661021" y="1422400"/>
            <a:ext cx="3810000" cy="3733800"/>
          </a:xfrm>
          <a:prstGeom prst="rect">
            <a:avLst/>
          </a:prstGeom>
        </p:spPr>
      </p:pic>
    </p:spTree>
    <p:extLst>
      <p:ext uri="{BB962C8B-B14F-4D97-AF65-F5344CB8AC3E}">
        <p14:creationId xmlns:p14="http://schemas.microsoft.com/office/powerpoint/2010/main" val="8383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82" y="629587"/>
            <a:ext cx="4226708" cy="5591331"/>
          </a:xfrm>
          <a:prstGeom prst="rect">
            <a:avLst/>
          </a:prstGeom>
        </p:spPr>
      </p:pic>
      <p:sp>
        <p:nvSpPr>
          <p:cNvPr id="3" name="TextBox 2"/>
          <p:cNvSpPr txBox="1"/>
          <p:nvPr/>
        </p:nvSpPr>
        <p:spPr>
          <a:xfrm>
            <a:off x="5557603" y="537269"/>
            <a:ext cx="6026046" cy="6001643"/>
          </a:xfrm>
          <a:prstGeom prst="rect">
            <a:avLst/>
          </a:prstGeom>
          <a:noFill/>
        </p:spPr>
        <p:txBody>
          <a:bodyPr wrap="square" rtlCol="0">
            <a:spAutoFit/>
          </a:bodyPr>
          <a:lstStyle/>
          <a:p>
            <a:r>
              <a:rPr lang="en-US" sz="3200" dirty="0">
                <a:solidFill>
                  <a:srgbClr val="FF0000"/>
                </a:solidFill>
              </a:rPr>
              <a:t>Narrative and story</a:t>
            </a:r>
          </a:p>
          <a:p>
            <a:endParaRPr lang="en-US" sz="3200" dirty="0"/>
          </a:p>
          <a:p>
            <a:r>
              <a:rPr lang="en-US" sz="3200" dirty="0"/>
              <a:t>All stories are narratives </a:t>
            </a:r>
          </a:p>
          <a:p>
            <a:endParaRPr lang="en-US" sz="3200" dirty="0"/>
          </a:p>
          <a:p>
            <a:r>
              <a:rPr lang="en-US" sz="3200" dirty="0"/>
              <a:t>Thankfully, many of our narratives are stories</a:t>
            </a:r>
          </a:p>
          <a:p>
            <a:endParaRPr lang="en-US" sz="3200" dirty="0"/>
          </a:p>
          <a:p>
            <a:r>
              <a:rPr lang="en-US" sz="3200" dirty="0"/>
              <a:t>Narratives tend to be flat, bland, boring and repetitive - ‘I did this, then that, then this..’</a:t>
            </a:r>
          </a:p>
          <a:p>
            <a:endParaRPr lang="en-US" sz="3200" dirty="0"/>
          </a:p>
          <a:p>
            <a:r>
              <a:rPr lang="en-US" sz="3200" dirty="0"/>
              <a:t>Stories are engrossing, engaging</a:t>
            </a:r>
          </a:p>
        </p:txBody>
      </p:sp>
    </p:spTree>
    <p:extLst>
      <p:ext uri="{BB962C8B-B14F-4D97-AF65-F5344CB8AC3E}">
        <p14:creationId xmlns:p14="http://schemas.microsoft.com/office/powerpoint/2010/main" val="70856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54531-526B-E04F-AB30-E6B3A9EA8687}"/>
              </a:ext>
            </a:extLst>
          </p:cNvPr>
          <p:cNvSpPr txBox="1"/>
          <p:nvPr/>
        </p:nvSpPr>
        <p:spPr>
          <a:xfrm>
            <a:off x="2959100" y="1435100"/>
            <a:ext cx="6057900" cy="3385542"/>
          </a:xfrm>
          <a:prstGeom prst="rect">
            <a:avLst/>
          </a:prstGeom>
          <a:noFill/>
        </p:spPr>
        <p:txBody>
          <a:bodyPr wrap="square" rtlCol="0">
            <a:spAutoFit/>
          </a:bodyPr>
          <a:lstStyle/>
          <a:p>
            <a:r>
              <a:rPr lang="en-IE" sz="2800" dirty="0">
                <a:solidFill>
                  <a:srgbClr val="FF0000"/>
                </a:solidFill>
              </a:rPr>
              <a:t>Everybody likes to hear stories</a:t>
            </a:r>
            <a:r>
              <a:rPr lang="en-US" sz="2800" dirty="0">
                <a:solidFill>
                  <a:srgbClr val="FF0000"/>
                </a:solidFill>
              </a:rPr>
              <a:t> </a:t>
            </a:r>
          </a:p>
          <a:p>
            <a:endParaRPr lang="en-US" sz="2800" dirty="0"/>
          </a:p>
          <a:p>
            <a:r>
              <a:rPr lang="en-US" sz="2800" dirty="0"/>
              <a:t>Our brains are more active when we hear stories</a:t>
            </a:r>
          </a:p>
          <a:p>
            <a:endParaRPr lang="en-US" sz="2800" dirty="0"/>
          </a:p>
          <a:p>
            <a:r>
              <a:rPr lang="en-US" sz="2800" dirty="0"/>
              <a:t>Language, visual and other sensory elements are activated</a:t>
            </a:r>
          </a:p>
          <a:p>
            <a:endParaRPr lang="en-US" dirty="0"/>
          </a:p>
        </p:txBody>
      </p:sp>
    </p:spTree>
    <p:extLst>
      <p:ext uri="{BB962C8B-B14F-4D97-AF65-F5344CB8AC3E}">
        <p14:creationId xmlns:p14="http://schemas.microsoft.com/office/powerpoint/2010/main" val="405263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608" y="2176272"/>
            <a:ext cx="7848760" cy="2400657"/>
          </a:xfrm>
          <a:prstGeom prst="rect">
            <a:avLst/>
          </a:prstGeom>
          <a:noFill/>
        </p:spPr>
        <p:txBody>
          <a:bodyPr wrap="square" rtlCol="0">
            <a:spAutoFit/>
          </a:bodyPr>
          <a:lstStyle/>
          <a:p>
            <a:r>
              <a:rPr lang="en-US" sz="4400" dirty="0">
                <a:ea typeface="Candara" charset="0"/>
                <a:cs typeface="Candara" charset="0"/>
              </a:rPr>
              <a:t>Story telling is central to media, business, brands, business pitches and interviews</a:t>
            </a:r>
          </a:p>
          <a:p>
            <a:endParaRPr lang="en-US" dirty="0"/>
          </a:p>
        </p:txBody>
      </p:sp>
    </p:spTree>
    <p:extLst>
      <p:ext uri="{BB962C8B-B14F-4D97-AF65-F5344CB8AC3E}">
        <p14:creationId xmlns:p14="http://schemas.microsoft.com/office/powerpoint/2010/main" val="125025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2929" cy="6858000"/>
          </a:xfrm>
          <a:prstGeom prst="rect">
            <a:avLst/>
          </a:prstGeom>
        </p:spPr>
      </p:pic>
    </p:spTree>
    <p:extLst>
      <p:ext uri="{BB962C8B-B14F-4D97-AF65-F5344CB8AC3E}">
        <p14:creationId xmlns:p14="http://schemas.microsoft.com/office/powerpoint/2010/main" val="153887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2929" cy="6858000"/>
          </a:xfrm>
          <a:prstGeom prst="rect">
            <a:avLst/>
          </a:prstGeom>
        </p:spPr>
      </p:pic>
    </p:spTree>
    <p:extLst>
      <p:ext uri="{BB962C8B-B14F-4D97-AF65-F5344CB8AC3E}">
        <p14:creationId xmlns:p14="http://schemas.microsoft.com/office/powerpoint/2010/main" val="94279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282" y="854440"/>
            <a:ext cx="10450017" cy="6001643"/>
          </a:xfrm>
          <a:prstGeom prst="rect">
            <a:avLst/>
          </a:prstGeom>
          <a:noFill/>
        </p:spPr>
        <p:txBody>
          <a:bodyPr wrap="square" rtlCol="0">
            <a:spAutoFit/>
          </a:bodyPr>
          <a:lstStyle/>
          <a:p>
            <a:r>
              <a:rPr lang="en-US" sz="3200" dirty="0">
                <a:solidFill>
                  <a:srgbClr val="FF0000"/>
                </a:solidFill>
              </a:rPr>
              <a:t>Why tell stories?</a:t>
            </a:r>
          </a:p>
          <a:p>
            <a:endParaRPr lang="en-US" sz="3200" b="1" dirty="0"/>
          </a:p>
          <a:p>
            <a:r>
              <a:rPr lang="en-US" sz="3200" b="1" dirty="0"/>
              <a:t>Positioning: </a:t>
            </a:r>
            <a:r>
              <a:rPr lang="en-US" sz="3200" dirty="0"/>
              <a:t>The stories you tell help to position you (or your client/company) in the best way possible</a:t>
            </a:r>
          </a:p>
          <a:p>
            <a:endParaRPr lang="en-US" sz="3200" dirty="0"/>
          </a:p>
          <a:p>
            <a:r>
              <a:rPr lang="en-US" sz="3200" b="1" dirty="0"/>
              <a:t>Create emotions: </a:t>
            </a:r>
            <a:r>
              <a:rPr lang="en-US" sz="3200" dirty="0"/>
              <a:t>stories are designed to create emotions in the audience</a:t>
            </a:r>
          </a:p>
          <a:p>
            <a:endParaRPr lang="en-US" sz="3200" dirty="0"/>
          </a:p>
          <a:p>
            <a:r>
              <a:rPr lang="en-US" sz="3200" b="1" dirty="0"/>
              <a:t>Memory: </a:t>
            </a:r>
            <a:r>
              <a:rPr lang="en-US" sz="3200" dirty="0"/>
              <a:t>stories allow us to remember information more easily (London School of Business study)</a:t>
            </a:r>
          </a:p>
          <a:p>
            <a:endParaRPr lang="en-US" sz="3200" dirty="0"/>
          </a:p>
          <a:p>
            <a:endParaRPr lang="en-US" sz="3200" dirty="0"/>
          </a:p>
        </p:txBody>
      </p:sp>
    </p:spTree>
    <p:extLst>
      <p:ext uri="{BB962C8B-B14F-4D97-AF65-F5344CB8AC3E}">
        <p14:creationId xmlns:p14="http://schemas.microsoft.com/office/powerpoint/2010/main" val="150136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86" y="-2443396"/>
            <a:ext cx="14654384" cy="10298242"/>
          </a:xfrm>
          <a:prstGeom prst="rect">
            <a:avLst/>
          </a:prstGeom>
        </p:spPr>
      </p:pic>
    </p:spTree>
    <p:extLst>
      <p:ext uri="{BB962C8B-B14F-4D97-AF65-F5344CB8AC3E}">
        <p14:creationId xmlns:p14="http://schemas.microsoft.com/office/powerpoint/2010/main" val="62751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0592" y="713232"/>
            <a:ext cx="8686800" cy="5416868"/>
          </a:xfrm>
          <a:prstGeom prst="rect">
            <a:avLst/>
          </a:prstGeom>
          <a:noFill/>
        </p:spPr>
        <p:txBody>
          <a:bodyPr wrap="square" rtlCol="0">
            <a:spAutoFit/>
          </a:bodyPr>
          <a:lstStyle/>
          <a:p>
            <a:r>
              <a:rPr lang="en-US" sz="3600" dirty="0">
                <a:solidFill>
                  <a:srgbClr val="FF0000"/>
                </a:solidFill>
                <a:ea typeface="Candara" charset="0"/>
                <a:cs typeface="Candara" charset="0"/>
              </a:rPr>
              <a:t>Three types of story:</a:t>
            </a:r>
          </a:p>
          <a:p>
            <a:endParaRPr lang="en-US" sz="3600" dirty="0">
              <a:ea typeface="Candara" charset="0"/>
              <a:cs typeface="Candara" charset="0"/>
            </a:endParaRPr>
          </a:p>
          <a:p>
            <a:pPr lvl="0"/>
            <a:r>
              <a:rPr lang="en-IE" sz="3200" dirty="0">
                <a:ea typeface="Candara" charset="0"/>
                <a:cs typeface="Candara" charset="0"/>
              </a:rPr>
              <a:t>Personal (make them descriptive and rich in imagery so audience can imagine it)</a:t>
            </a:r>
            <a:endParaRPr lang="en-US" sz="3200" dirty="0">
              <a:ea typeface="Candara" charset="0"/>
              <a:cs typeface="Candara" charset="0"/>
            </a:endParaRPr>
          </a:p>
          <a:p>
            <a:pPr lvl="0"/>
            <a:endParaRPr lang="en-IE" sz="3200" dirty="0">
              <a:ea typeface="Candara" charset="0"/>
              <a:cs typeface="Candara" charset="0"/>
            </a:endParaRPr>
          </a:p>
          <a:p>
            <a:pPr lvl="0"/>
            <a:r>
              <a:rPr lang="en-IE" sz="3200" dirty="0">
                <a:ea typeface="Candara" charset="0"/>
                <a:cs typeface="Candara" charset="0"/>
              </a:rPr>
              <a:t>Stories about other people (turning abstract concepts into tangible, emotional and memorable ideas)</a:t>
            </a:r>
            <a:endParaRPr lang="en-US" sz="3200" dirty="0">
              <a:ea typeface="Candara" charset="0"/>
              <a:cs typeface="Candara" charset="0"/>
            </a:endParaRPr>
          </a:p>
          <a:p>
            <a:pPr lvl="0"/>
            <a:endParaRPr lang="en-IE" sz="3200" dirty="0">
              <a:ea typeface="Candara" charset="0"/>
              <a:cs typeface="Candara" charset="0"/>
            </a:endParaRPr>
          </a:p>
          <a:p>
            <a:pPr lvl="0"/>
            <a:r>
              <a:rPr lang="en-IE" sz="3200" dirty="0">
                <a:ea typeface="Candara" charset="0"/>
                <a:cs typeface="Candara" charset="0"/>
              </a:rPr>
              <a:t>Stories about brand success</a:t>
            </a:r>
            <a:endParaRPr lang="en-US" sz="3200" dirty="0">
              <a:ea typeface="Candara" charset="0"/>
              <a:cs typeface="Candara" charset="0"/>
            </a:endParaRPr>
          </a:p>
          <a:p>
            <a:endParaRPr lang="en-US" dirty="0"/>
          </a:p>
        </p:txBody>
      </p:sp>
    </p:spTree>
    <p:extLst>
      <p:ext uri="{BB962C8B-B14F-4D97-AF65-F5344CB8AC3E}">
        <p14:creationId xmlns:p14="http://schemas.microsoft.com/office/powerpoint/2010/main" val="119973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7025"/>
          </a:xfrm>
        </p:spPr>
        <p:txBody>
          <a:bodyPr>
            <a:normAutofit/>
          </a:bodyPr>
          <a:lstStyle/>
          <a:p>
            <a:pPr algn="ctr"/>
            <a:r>
              <a:rPr lang="en-US" sz="3600" dirty="0">
                <a:latin typeface="+mn-lt"/>
                <a:ea typeface="Candara" charset="0"/>
                <a:cs typeface="Candara" charset="0"/>
              </a:rPr>
              <a:t>Change how you </a:t>
            </a:r>
            <a:r>
              <a:rPr lang="en-US" sz="3600" dirty="0">
                <a:solidFill>
                  <a:srgbClr val="FF0000"/>
                </a:solidFill>
                <a:latin typeface="+mn-lt"/>
                <a:ea typeface="Candara" charset="0"/>
                <a:cs typeface="Candara" charset="0"/>
              </a:rPr>
              <a:t>think </a:t>
            </a:r>
            <a:r>
              <a:rPr lang="en-US" sz="3600" dirty="0">
                <a:latin typeface="+mn-lt"/>
                <a:ea typeface="Candara" charset="0"/>
                <a:cs typeface="Candara" charset="0"/>
              </a:rPr>
              <a:t>about writing</a:t>
            </a:r>
          </a:p>
        </p:txBody>
      </p:sp>
    </p:spTree>
    <p:extLst>
      <p:ext uri="{BB962C8B-B14F-4D97-AF65-F5344CB8AC3E}">
        <p14:creationId xmlns:p14="http://schemas.microsoft.com/office/powerpoint/2010/main" val="1829526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3046" y="672148"/>
            <a:ext cx="9611640" cy="6494085"/>
          </a:xfrm>
          <a:prstGeom prst="rect">
            <a:avLst/>
          </a:prstGeom>
          <a:noFill/>
        </p:spPr>
        <p:txBody>
          <a:bodyPr wrap="square" rtlCol="0">
            <a:spAutoFit/>
          </a:bodyPr>
          <a:lstStyle/>
          <a:p>
            <a:r>
              <a:rPr lang="en-US" sz="3200" dirty="0">
                <a:solidFill>
                  <a:srgbClr val="FF0000"/>
                </a:solidFill>
              </a:rPr>
              <a:t>Types of business stories</a:t>
            </a:r>
          </a:p>
          <a:p>
            <a:endParaRPr lang="en-US" sz="3200" dirty="0"/>
          </a:p>
          <a:p>
            <a:r>
              <a:rPr lang="en-US" sz="3200" b="1" dirty="0"/>
              <a:t>Origin story: </a:t>
            </a:r>
            <a:r>
              <a:rPr lang="en-US" sz="3200" dirty="0"/>
              <a:t>a story about how the company was formed, it positions the personality and credibility of the </a:t>
            </a:r>
            <a:r>
              <a:rPr lang="en-US" sz="3200" dirty="0" err="1"/>
              <a:t>organisation</a:t>
            </a:r>
            <a:endParaRPr lang="en-US" sz="3200" dirty="0"/>
          </a:p>
          <a:p>
            <a:endParaRPr lang="en-US" sz="3200" dirty="0"/>
          </a:p>
          <a:p>
            <a:r>
              <a:rPr lang="en-US" sz="3200" b="1" dirty="0"/>
              <a:t>Evolution story: </a:t>
            </a:r>
            <a:r>
              <a:rPr lang="en-US" sz="3200" dirty="0"/>
              <a:t>tells how the company has changed and adapted to particular circumstances</a:t>
            </a:r>
          </a:p>
          <a:p>
            <a:endParaRPr lang="en-US" sz="3200" b="1" dirty="0"/>
          </a:p>
          <a:p>
            <a:r>
              <a:rPr lang="en-US" sz="3200" b="1" dirty="0"/>
              <a:t>Visionary story: </a:t>
            </a:r>
            <a:r>
              <a:rPr lang="en-US" sz="3200" dirty="0"/>
              <a:t>this outlines where the company is going in the future and why</a:t>
            </a:r>
          </a:p>
          <a:p>
            <a:endParaRPr lang="en-US" sz="3200" dirty="0"/>
          </a:p>
          <a:p>
            <a:endParaRPr lang="en-US" sz="3200" dirty="0"/>
          </a:p>
        </p:txBody>
      </p:sp>
    </p:spTree>
    <p:extLst>
      <p:ext uri="{BB962C8B-B14F-4D97-AF65-F5344CB8AC3E}">
        <p14:creationId xmlns:p14="http://schemas.microsoft.com/office/powerpoint/2010/main" val="115407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607" y="1032349"/>
            <a:ext cx="9634735" cy="5016758"/>
          </a:xfrm>
          <a:prstGeom prst="rect">
            <a:avLst/>
          </a:prstGeom>
          <a:noFill/>
        </p:spPr>
        <p:txBody>
          <a:bodyPr wrap="square" rtlCol="0">
            <a:spAutoFit/>
          </a:bodyPr>
          <a:lstStyle/>
          <a:p>
            <a:r>
              <a:rPr lang="en-US" sz="3200" dirty="0">
                <a:solidFill>
                  <a:srgbClr val="FF0000"/>
                </a:solidFill>
              </a:rPr>
              <a:t>Types of business stories</a:t>
            </a:r>
          </a:p>
          <a:p>
            <a:endParaRPr lang="en-US" sz="3200" dirty="0">
              <a:solidFill>
                <a:srgbClr val="FF0000"/>
              </a:solidFill>
            </a:endParaRPr>
          </a:p>
          <a:p>
            <a:r>
              <a:rPr lang="en-US" sz="3200" b="1" dirty="0"/>
              <a:t>Brand story: </a:t>
            </a:r>
            <a:r>
              <a:rPr lang="en-US" sz="3200" dirty="0"/>
              <a:t>a brand story creates the feeling the overall brand is meant to create in the mind of the audience</a:t>
            </a:r>
          </a:p>
          <a:p>
            <a:endParaRPr lang="en-US" sz="3200" b="1" dirty="0"/>
          </a:p>
          <a:p>
            <a:r>
              <a:rPr lang="en-US" sz="3200" b="1" dirty="0"/>
              <a:t>Product story: </a:t>
            </a:r>
            <a:r>
              <a:rPr lang="en-US" sz="3200" dirty="0"/>
              <a:t>explains how an individual product or service was developed for the customer</a:t>
            </a:r>
          </a:p>
          <a:p>
            <a:endParaRPr lang="en-US" sz="3200" b="1" dirty="0"/>
          </a:p>
          <a:p>
            <a:endParaRPr lang="en-US" sz="3200" dirty="0">
              <a:solidFill>
                <a:srgbClr val="FF0000"/>
              </a:solidFill>
            </a:endParaRPr>
          </a:p>
          <a:p>
            <a:endParaRPr lang="en-US" sz="3200" dirty="0"/>
          </a:p>
        </p:txBody>
      </p:sp>
    </p:spTree>
    <p:extLst>
      <p:ext uri="{BB962C8B-B14F-4D97-AF65-F5344CB8AC3E}">
        <p14:creationId xmlns:p14="http://schemas.microsoft.com/office/powerpoint/2010/main" val="57028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576" y="1564132"/>
            <a:ext cx="7168896" cy="3539430"/>
          </a:xfrm>
          <a:prstGeom prst="rect">
            <a:avLst/>
          </a:prstGeom>
          <a:noFill/>
        </p:spPr>
        <p:txBody>
          <a:bodyPr wrap="square" rtlCol="0">
            <a:spAutoFit/>
          </a:bodyPr>
          <a:lstStyle/>
          <a:p>
            <a:r>
              <a:rPr lang="en-US" sz="3200" dirty="0">
                <a:solidFill>
                  <a:srgbClr val="FF0000"/>
                </a:solidFill>
                <a:ea typeface="Candara" charset="0"/>
                <a:cs typeface="Candara" charset="0"/>
              </a:rPr>
              <a:t>Joining the dots 2</a:t>
            </a:r>
          </a:p>
          <a:p>
            <a:endParaRPr lang="en-US" sz="3200" dirty="0">
              <a:ea typeface="Candara" charset="0"/>
              <a:cs typeface="Candara" charset="0"/>
            </a:endParaRPr>
          </a:p>
          <a:p>
            <a:r>
              <a:rPr lang="en-US" sz="3200" dirty="0">
                <a:ea typeface="Candara" charset="0"/>
                <a:cs typeface="Candara" charset="0"/>
              </a:rPr>
              <a:t>Process of </a:t>
            </a:r>
            <a:r>
              <a:rPr lang="en-US" sz="3200" dirty="0">
                <a:solidFill>
                  <a:srgbClr val="FF0000"/>
                </a:solidFill>
                <a:ea typeface="Candara" charset="0"/>
                <a:cs typeface="Candara" charset="0"/>
              </a:rPr>
              <a:t>selection</a:t>
            </a:r>
          </a:p>
          <a:p>
            <a:endParaRPr lang="en-US" sz="3200" dirty="0">
              <a:ea typeface="Candara" charset="0"/>
              <a:cs typeface="Candara" charset="0"/>
            </a:endParaRPr>
          </a:p>
          <a:p>
            <a:r>
              <a:rPr lang="en-US" sz="3200" dirty="0">
                <a:ea typeface="Candara" charset="0"/>
                <a:cs typeface="Candara" charset="0"/>
              </a:rPr>
              <a:t>Editing – what to leave in, what to leave out</a:t>
            </a:r>
          </a:p>
          <a:p>
            <a:endParaRPr lang="en-US" sz="3200" dirty="0">
              <a:ea typeface="Candara" charset="0"/>
              <a:cs typeface="Candara" charset="0"/>
            </a:endParaRPr>
          </a:p>
        </p:txBody>
      </p:sp>
    </p:spTree>
    <p:extLst>
      <p:ext uri="{BB962C8B-B14F-4D97-AF65-F5344CB8AC3E}">
        <p14:creationId xmlns:p14="http://schemas.microsoft.com/office/powerpoint/2010/main" val="182688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4936" y="1580263"/>
            <a:ext cx="7882128" cy="2831544"/>
          </a:xfrm>
          <a:prstGeom prst="rect">
            <a:avLst/>
          </a:prstGeom>
          <a:noFill/>
        </p:spPr>
        <p:txBody>
          <a:bodyPr wrap="square" rtlCol="0">
            <a:spAutoFit/>
          </a:bodyPr>
          <a:lstStyle/>
          <a:p>
            <a:r>
              <a:rPr lang="en-US" sz="3200" dirty="0">
                <a:ea typeface="Candara" charset="0"/>
                <a:cs typeface="Candara" charset="0"/>
              </a:rPr>
              <a:t>Create a </a:t>
            </a:r>
            <a:r>
              <a:rPr lang="en-US" sz="3200" dirty="0">
                <a:solidFill>
                  <a:srgbClr val="FF0000"/>
                </a:solidFill>
                <a:ea typeface="Candara" charset="0"/>
                <a:cs typeface="Candara" charset="0"/>
              </a:rPr>
              <a:t>story </a:t>
            </a:r>
          </a:p>
          <a:p>
            <a:endParaRPr lang="en-US" sz="3200" dirty="0">
              <a:ea typeface="Candara" charset="0"/>
              <a:cs typeface="Candara" charset="0"/>
            </a:endParaRPr>
          </a:p>
          <a:p>
            <a:r>
              <a:rPr lang="en-US" sz="3200" dirty="0">
                <a:ea typeface="Candara" charset="0"/>
                <a:cs typeface="Candara" charset="0"/>
              </a:rPr>
              <a:t>Business/product/service – what’s the story?</a:t>
            </a:r>
          </a:p>
          <a:p>
            <a:endParaRPr lang="en-US" sz="3200" dirty="0">
              <a:ea typeface="Candara" charset="0"/>
              <a:cs typeface="Candara" charset="0"/>
            </a:endParaRPr>
          </a:p>
          <a:p>
            <a:r>
              <a:rPr lang="en-US" sz="3200" dirty="0">
                <a:ea typeface="Candara" charset="0"/>
                <a:cs typeface="Candara" charset="0"/>
              </a:rPr>
              <a:t>Personal brand – what’s </a:t>
            </a:r>
            <a:r>
              <a:rPr lang="en-US" sz="3200" u="sng" dirty="0">
                <a:ea typeface="Candara" charset="0"/>
                <a:cs typeface="Candara" charset="0"/>
              </a:rPr>
              <a:t>your </a:t>
            </a:r>
            <a:r>
              <a:rPr lang="en-US" sz="3200" dirty="0">
                <a:ea typeface="Candara" charset="0"/>
                <a:cs typeface="Candara" charset="0"/>
              </a:rPr>
              <a:t>story?</a:t>
            </a:r>
          </a:p>
          <a:p>
            <a:endParaRPr lang="en-US" dirty="0"/>
          </a:p>
        </p:txBody>
      </p:sp>
    </p:spTree>
    <p:extLst>
      <p:ext uri="{BB962C8B-B14F-4D97-AF65-F5344CB8AC3E}">
        <p14:creationId xmlns:p14="http://schemas.microsoft.com/office/powerpoint/2010/main" val="66899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8778D-AA88-264C-BB3C-2486065ADE5E}"/>
              </a:ext>
            </a:extLst>
          </p:cNvPr>
          <p:cNvSpPr txBox="1"/>
          <p:nvPr/>
        </p:nvSpPr>
        <p:spPr>
          <a:xfrm>
            <a:off x="3526971" y="2481943"/>
            <a:ext cx="5142016" cy="646331"/>
          </a:xfrm>
          <a:prstGeom prst="rect">
            <a:avLst/>
          </a:prstGeom>
          <a:noFill/>
        </p:spPr>
        <p:txBody>
          <a:bodyPr wrap="square" rtlCol="0">
            <a:spAutoFit/>
          </a:bodyPr>
          <a:lstStyle/>
          <a:p>
            <a:r>
              <a:rPr lang="en-US" sz="3600" dirty="0">
                <a:solidFill>
                  <a:srgbClr val="FF0000"/>
                </a:solidFill>
              </a:rPr>
              <a:t>The three-act structure</a:t>
            </a:r>
          </a:p>
        </p:txBody>
      </p:sp>
    </p:spTree>
    <p:extLst>
      <p:ext uri="{BB962C8B-B14F-4D97-AF65-F5344CB8AC3E}">
        <p14:creationId xmlns:p14="http://schemas.microsoft.com/office/powerpoint/2010/main" val="322469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9362607" cy="6695833"/>
          </a:xfrm>
          <a:prstGeom prst="rect">
            <a:avLst/>
          </a:prstGeom>
        </p:spPr>
      </p:pic>
    </p:spTree>
    <p:extLst>
      <p:ext uri="{BB962C8B-B14F-4D97-AF65-F5344CB8AC3E}">
        <p14:creationId xmlns:p14="http://schemas.microsoft.com/office/powerpoint/2010/main" val="132435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10" y="104931"/>
            <a:ext cx="9958049" cy="6637040"/>
          </a:xfrm>
          <a:prstGeom prst="rect">
            <a:avLst/>
          </a:prstGeom>
        </p:spPr>
      </p:pic>
    </p:spTree>
    <p:extLst>
      <p:ext uri="{BB962C8B-B14F-4D97-AF65-F5344CB8AC3E}">
        <p14:creationId xmlns:p14="http://schemas.microsoft.com/office/powerpoint/2010/main" val="71045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8387" y="1798820"/>
            <a:ext cx="7225259" cy="2400657"/>
          </a:xfrm>
          <a:prstGeom prst="rect">
            <a:avLst/>
          </a:prstGeom>
          <a:noFill/>
        </p:spPr>
        <p:txBody>
          <a:bodyPr wrap="square" rtlCol="0">
            <a:spAutoFit/>
          </a:bodyPr>
          <a:lstStyle/>
          <a:p>
            <a:r>
              <a:rPr lang="en-US" sz="3600" dirty="0">
                <a:solidFill>
                  <a:srgbClr val="FF0000"/>
                </a:solidFill>
              </a:rPr>
              <a:t>Three-act structure</a:t>
            </a:r>
          </a:p>
          <a:p>
            <a:endParaRPr lang="en-US" dirty="0"/>
          </a:p>
          <a:p>
            <a:r>
              <a:rPr lang="en-US" sz="3200" dirty="0"/>
              <a:t>Act 1 – beginning (set up)</a:t>
            </a:r>
          </a:p>
          <a:p>
            <a:r>
              <a:rPr lang="en-US" sz="3200" dirty="0"/>
              <a:t>Act 2 – middle (conflict/confrontation)</a:t>
            </a:r>
          </a:p>
          <a:p>
            <a:r>
              <a:rPr lang="en-US" sz="3200" dirty="0"/>
              <a:t>Act 3 – end (resolution)</a:t>
            </a:r>
          </a:p>
        </p:txBody>
      </p:sp>
    </p:spTree>
    <p:extLst>
      <p:ext uri="{BB962C8B-B14F-4D97-AF65-F5344CB8AC3E}">
        <p14:creationId xmlns:p14="http://schemas.microsoft.com/office/powerpoint/2010/main" val="1941409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309" y="1409075"/>
            <a:ext cx="8184629" cy="3385542"/>
          </a:xfrm>
          <a:prstGeom prst="rect">
            <a:avLst/>
          </a:prstGeom>
          <a:noFill/>
        </p:spPr>
        <p:txBody>
          <a:bodyPr wrap="square" rtlCol="0">
            <a:spAutoFit/>
          </a:bodyPr>
          <a:lstStyle/>
          <a:p>
            <a:r>
              <a:rPr lang="en-US" sz="3600" dirty="0">
                <a:solidFill>
                  <a:srgbClr val="FF0000"/>
                </a:solidFill>
              </a:rPr>
              <a:t>Act 1 is the set up</a:t>
            </a:r>
          </a:p>
          <a:p>
            <a:endParaRPr lang="en-US" dirty="0"/>
          </a:p>
          <a:p>
            <a:r>
              <a:rPr lang="en-US" sz="3200" dirty="0"/>
              <a:t>Set up the story, establish characters, tell us what the story is about, show the circumstances surrounding the action, </a:t>
            </a:r>
            <a:r>
              <a:rPr lang="en-US" sz="3200"/>
              <a:t>create relationships between </a:t>
            </a:r>
            <a:r>
              <a:rPr lang="en-US" sz="3200" dirty="0"/>
              <a:t>the main character and the other characters</a:t>
            </a:r>
          </a:p>
        </p:txBody>
      </p:sp>
    </p:spTree>
    <p:extLst>
      <p:ext uri="{BB962C8B-B14F-4D97-AF65-F5344CB8AC3E}">
        <p14:creationId xmlns:p14="http://schemas.microsoft.com/office/powerpoint/2010/main" val="67069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3495" y="1783830"/>
            <a:ext cx="7105338" cy="2400657"/>
          </a:xfrm>
          <a:prstGeom prst="rect">
            <a:avLst/>
          </a:prstGeom>
          <a:noFill/>
        </p:spPr>
        <p:txBody>
          <a:bodyPr wrap="square" rtlCol="0">
            <a:spAutoFit/>
          </a:bodyPr>
          <a:lstStyle/>
          <a:p>
            <a:r>
              <a:rPr lang="en-US" sz="3600" dirty="0">
                <a:solidFill>
                  <a:srgbClr val="FF0000"/>
                </a:solidFill>
              </a:rPr>
              <a:t>Act 2 is conflict/confrontation</a:t>
            </a:r>
          </a:p>
          <a:p>
            <a:endParaRPr lang="en-US" dirty="0"/>
          </a:p>
          <a:p>
            <a:r>
              <a:rPr lang="en-US" sz="3200" dirty="0"/>
              <a:t>The main character faces obstacles that stop him/her from getting what s/he wants – to win, gain, get or achieve</a:t>
            </a:r>
          </a:p>
        </p:txBody>
      </p:sp>
    </p:spTree>
    <p:extLst>
      <p:ext uri="{BB962C8B-B14F-4D97-AF65-F5344CB8AC3E}">
        <p14:creationId xmlns:p14="http://schemas.microsoft.com/office/powerpoint/2010/main" val="150139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2875"/>
          </a:xfrm>
        </p:spPr>
        <p:txBody>
          <a:bodyPr>
            <a:normAutofit/>
          </a:bodyPr>
          <a:lstStyle/>
          <a:p>
            <a:br>
              <a:rPr lang="en-US" sz="3600" dirty="0">
                <a:latin typeface="+mn-lt"/>
                <a:ea typeface="Candara" charset="0"/>
                <a:cs typeface="Candara" charset="0"/>
              </a:rPr>
            </a:br>
            <a:br>
              <a:rPr lang="en-US" sz="3600" dirty="0">
                <a:latin typeface="+mn-lt"/>
                <a:ea typeface="Candara" charset="0"/>
                <a:cs typeface="Candara" charset="0"/>
              </a:rPr>
            </a:br>
            <a:r>
              <a:rPr lang="en-US" sz="3600" dirty="0">
                <a:latin typeface="+mn-lt"/>
                <a:ea typeface="Candara" charset="0"/>
                <a:cs typeface="Candara" charset="0"/>
              </a:rPr>
              <a:t>Write more effectively</a:t>
            </a:r>
            <a:br>
              <a:rPr lang="en-US" sz="3600" dirty="0">
                <a:latin typeface="+mn-lt"/>
                <a:ea typeface="Candara" charset="0"/>
                <a:cs typeface="Candara" charset="0"/>
              </a:rPr>
            </a:br>
            <a:br>
              <a:rPr lang="en-US" sz="3600" dirty="0">
                <a:latin typeface="+mn-lt"/>
                <a:ea typeface="Candara" charset="0"/>
                <a:cs typeface="Candara" charset="0"/>
              </a:rPr>
            </a:br>
            <a:r>
              <a:rPr lang="en-US" sz="3600" dirty="0">
                <a:latin typeface="+mn-lt"/>
                <a:ea typeface="Candara" charset="0"/>
                <a:cs typeface="Candara" charset="0"/>
              </a:rPr>
              <a:t>Clearly communicate your written ideas </a:t>
            </a:r>
            <a:br>
              <a:rPr lang="en-US" sz="3600" dirty="0">
                <a:latin typeface="+mn-lt"/>
                <a:ea typeface="Candara" charset="0"/>
                <a:cs typeface="Candara" charset="0"/>
              </a:rPr>
            </a:br>
            <a:br>
              <a:rPr lang="en-US" sz="3600" dirty="0">
                <a:latin typeface="+mn-lt"/>
                <a:ea typeface="Candara" charset="0"/>
                <a:cs typeface="Candara" charset="0"/>
              </a:rPr>
            </a:br>
            <a:r>
              <a:rPr lang="en-US" sz="3600" dirty="0">
                <a:latin typeface="+mn-lt"/>
                <a:ea typeface="Candara" charset="0"/>
                <a:cs typeface="Candara" charset="0"/>
              </a:rPr>
              <a:t>Get more people to accept what you write</a:t>
            </a:r>
            <a:br>
              <a:rPr lang="en-US" sz="3600" dirty="0">
                <a:latin typeface="+mn-lt"/>
                <a:ea typeface="Candara" charset="0"/>
                <a:cs typeface="Candara" charset="0"/>
              </a:rPr>
            </a:br>
            <a:br>
              <a:rPr lang="en-US" sz="3600" dirty="0">
                <a:latin typeface="+mn-lt"/>
                <a:ea typeface="Candara" charset="0"/>
                <a:cs typeface="Candara" charset="0"/>
              </a:rPr>
            </a:br>
            <a:r>
              <a:rPr lang="en-US" sz="3600" dirty="0">
                <a:latin typeface="+mn-lt"/>
                <a:ea typeface="Candara" charset="0"/>
                <a:cs typeface="Candara" charset="0"/>
              </a:rPr>
              <a:t>Have your writing read</a:t>
            </a:r>
            <a:br>
              <a:rPr lang="en-US" sz="3600" dirty="0">
                <a:latin typeface="+mn-lt"/>
              </a:rPr>
            </a:br>
            <a:br>
              <a:rPr lang="en-US" sz="3600" dirty="0">
                <a:latin typeface="+mn-lt"/>
              </a:rPr>
            </a:br>
            <a:endParaRPr lang="en-US" sz="3600" dirty="0">
              <a:latin typeface="+mn-lt"/>
            </a:endParaRPr>
          </a:p>
        </p:txBody>
      </p:sp>
    </p:spTree>
    <p:extLst>
      <p:ext uri="{BB962C8B-B14F-4D97-AF65-F5344CB8AC3E}">
        <p14:creationId xmlns:p14="http://schemas.microsoft.com/office/powerpoint/2010/main" val="121232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475" y="1783830"/>
            <a:ext cx="7480091" cy="2893100"/>
          </a:xfrm>
          <a:prstGeom prst="rect">
            <a:avLst/>
          </a:prstGeom>
          <a:noFill/>
        </p:spPr>
        <p:txBody>
          <a:bodyPr wrap="square" rtlCol="0">
            <a:spAutoFit/>
          </a:bodyPr>
          <a:lstStyle/>
          <a:p>
            <a:r>
              <a:rPr lang="en-US" sz="3600" dirty="0">
                <a:solidFill>
                  <a:srgbClr val="FF0000"/>
                </a:solidFill>
              </a:rPr>
              <a:t>Act 3 is resolution</a:t>
            </a:r>
          </a:p>
          <a:p>
            <a:endParaRPr lang="en-US" dirty="0"/>
          </a:p>
          <a:p>
            <a:r>
              <a:rPr lang="en-US" sz="3200" dirty="0"/>
              <a:t>Resolution doesn’t mean ending, it means solution. This resolves the story. Does the main character get what s/he wants or not? Do they succeed or fail? </a:t>
            </a:r>
          </a:p>
        </p:txBody>
      </p:sp>
    </p:spTree>
    <p:extLst>
      <p:ext uri="{BB962C8B-B14F-4D97-AF65-F5344CB8AC3E}">
        <p14:creationId xmlns:p14="http://schemas.microsoft.com/office/powerpoint/2010/main" val="2097581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455" y="1484026"/>
            <a:ext cx="7644983" cy="2554545"/>
          </a:xfrm>
          <a:prstGeom prst="rect">
            <a:avLst/>
          </a:prstGeom>
          <a:noFill/>
        </p:spPr>
        <p:txBody>
          <a:bodyPr wrap="square" rtlCol="0">
            <a:spAutoFit/>
          </a:bodyPr>
          <a:lstStyle/>
          <a:p>
            <a:r>
              <a:rPr lang="en-US" sz="3200" dirty="0"/>
              <a:t>“All drama is conflict. Without conflict you have no action; without action you have no character; without character you have no story”</a:t>
            </a:r>
          </a:p>
          <a:p>
            <a:r>
              <a:rPr lang="en-US" sz="3200" dirty="0"/>
              <a:t>(</a:t>
            </a:r>
            <a:r>
              <a:rPr lang="en-US" sz="3200" dirty="0" err="1"/>
              <a:t>Syd</a:t>
            </a:r>
            <a:r>
              <a:rPr lang="en-US" sz="3200" dirty="0"/>
              <a:t> Field, </a:t>
            </a:r>
            <a:r>
              <a:rPr lang="en-US" sz="3200" i="1" dirty="0"/>
              <a:t>Screenplay</a:t>
            </a:r>
            <a:r>
              <a:rPr lang="en-US" sz="3200" dirty="0"/>
              <a:t>)</a:t>
            </a:r>
          </a:p>
        </p:txBody>
      </p:sp>
    </p:spTree>
    <p:extLst>
      <p:ext uri="{BB962C8B-B14F-4D97-AF65-F5344CB8AC3E}">
        <p14:creationId xmlns:p14="http://schemas.microsoft.com/office/powerpoint/2010/main" val="200031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B46BE-5493-1D4D-BCD0-456E8C978594}"/>
              </a:ext>
            </a:extLst>
          </p:cNvPr>
          <p:cNvSpPr txBox="1"/>
          <p:nvPr/>
        </p:nvSpPr>
        <p:spPr>
          <a:xfrm>
            <a:off x="2377763" y="890649"/>
            <a:ext cx="5854535" cy="646331"/>
          </a:xfrm>
          <a:prstGeom prst="rect">
            <a:avLst/>
          </a:prstGeom>
          <a:noFill/>
        </p:spPr>
        <p:txBody>
          <a:bodyPr wrap="square" rtlCol="0">
            <a:spAutoFit/>
          </a:bodyPr>
          <a:lstStyle/>
          <a:p>
            <a:pPr algn="ctr"/>
            <a:r>
              <a:rPr lang="en-US" sz="3600" dirty="0">
                <a:solidFill>
                  <a:srgbClr val="FF0000"/>
                </a:solidFill>
              </a:rPr>
              <a:t>The story of Apple </a:t>
            </a:r>
          </a:p>
        </p:txBody>
      </p:sp>
      <p:pic>
        <p:nvPicPr>
          <p:cNvPr id="7" name="Picture 6">
            <a:extLst>
              <a:ext uri="{FF2B5EF4-FFF2-40B4-BE49-F238E27FC236}">
                <a16:creationId xmlns:a16="http://schemas.microsoft.com/office/drawing/2014/main" id="{1EFA683C-BD5C-494A-98C4-4E66DE7D32A5}"/>
              </a:ext>
            </a:extLst>
          </p:cNvPr>
          <p:cNvPicPr>
            <a:picLocks noChangeAspect="1"/>
          </p:cNvPicPr>
          <p:nvPr/>
        </p:nvPicPr>
        <p:blipFill>
          <a:blip r:embed="rId2"/>
          <a:stretch>
            <a:fillRect/>
          </a:stretch>
        </p:blipFill>
        <p:spPr>
          <a:xfrm>
            <a:off x="2446315" y="1850670"/>
            <a:ext cx="5717429" cy="3930732"/>
          </a:xfrm>
          <a:prstGeom prst="rect">
            <a:avLst/>
          </a:prstGeom>
        </p:spPr>
      </p:pic>
    </p:spTree>
    <p:extLst>
      <p:ext uri="{BB962C8B-B14F-4D97-AF65-F5344CB8AC3E}">
        <p14:creationId xmlns:p14="http://schemas.microsoft.com/office/powerpoint/2010/main" val="3760837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559" y="791855"/>
            <a:ext cx="8184629" cy="5509200"/>
          </a:xfrm>
          <a:prstGeom prst="rect">
            <a:avLst/>
          </a:prstGeom>
          <a:noFill/>
        </p:spPr>
        <p:txBody>
          <a:bodyPr wrap="square" rtlCol="0">
            <a:spAutoFit/>
          </a:bodyPr>
          <a:lstStyle/>
          <a:p>
            <a:r>
              <a:rPr lang="en-US" sz="2400" dirty="0">
                <a:solidFill>
                  <a:srgbClr val="FF0000"/>
                </a:solidFill>
              </a:rPr>
              <a:t>Act 1 is the set up</a:t>
            </a:r>
          </a:p>
          <a:p>
            <a:endParaRPr lang="en-US" sz="2400" dirty="0"/>
          </a:p>
          <a:p>
            <a:r>
              <a:rPr lang="en-US" sz="2400" dirty="0"/>
              <a:t>Set up the story, establish characters, tell us what the story is about, show the circumstances surrounding the action, create relationships between the main character and the other characters</a:t>
            </a:r>
          </a:p>
          <a:p>
            <a:endParaRPr lang="en-US" sz="2400" dirty="0"/>
          </a:p>
          <a:p>
            <a:pPr lvl="0"/>
            <a:r>
              <a:rPr lang="en-IE" sz="2400" dirty="0">
                <a:solidFill>
                  <a:srgbClr val="0070C0"/>
                </a:solidFill>
              </a:rPr>
              <a:t>Steve Jobs and Steve Wozniak co-founded Apple in Jobs’ parents’ garage in 1977, introducing first the Apple I and then the Apple II. Apple went public in 1980 with Jobs the blazing visionary and Wozniak the shy genius executing his vision.</a:t>
            </a:r>
          </a:p>
          <a:p>
            <a:endParaRPr lang="en-US" sz="2400" dirty="0"/>
          </a:p>
          <a:p>
            <a:endParaRPr lang="en-US" sz="3200" dirty="0"/>
          </a:p>
          <a:p>
            <a:endParaRPr lang="en-US" sz="3200" dirty="0"/>
          </a:p>
        </p:txBody>
      </p:sp>
    </p:spTree>
    <p:extLst>
      <p:ext uri="{BB962C8B-B14F-4D97-AF65-F5344CB8AC3E}">
        <p14:creationId xmlns:p14="http://schemas.microsoft.com/office/powerpoint/2010/main" val="2298112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2045" y="1349490"/>
            <a:ext cx="7105338" cy="3785652"/>
          </a:xfrm>
          <a:prstGeom prst="rect">
            <a:avLst/>
          </a:prstGeom>
          <a:noFill/>
        </p:spPr>
        <p:txBody>
          <a:bodyPr wrap="square" rtlCol="0">
            <a:spAutoFit/>
          </a:bodyPr>
          <a:lstStyle/>
          <a:p>
            <a:r>
              <a:rPr lang="en-US" sz="2400" dirty="0">
                <a:solidFill>
                  <a:srgbClr val="FF0000"/>
                </a:solidFill>
              </a:rPr>
              <a:t>Act 2 is conflict/confrontation</a:t>
            </a:r>
          </a:p>
          <a:p>
            <a:endParaRPr lang="en-US" sz="2400" dirty="0"/>
          </a:p>
          <a:p>
            <a:r>
              <a:rPr lang="en-US" sz="2400" dirty="0"/>
              <a:t>The main character faces obstacles that stop him/her from getting what s/he wants – to win, gain, get or achieve</a:t>
            </a:r>
          </a:p>
          <a:p>
            <a:endParaRPr lang="en-US" sz="2400" dirty="0"/>
          </a:p>
          <a:p>
            <a:r>
              <a:rPr lang="en-IE" sz="2400" dirty="0">
                <a:solidFill>
                  <a:srgbClr val="0070C0"/>
                </a:solidFill>
              </a:rPr>
              <a:t>Executive John Scully was added in 1983 and in 1985, Apple's Board ousted the combative Jobs in favour of Scully.</a:t>
            </a:r>
          </a:p>
          <a:p>
            <a:endParaRPr lang="en-US" sz="2400" dirty="0"/>
          </a:p>
        </p:txBody>
      </p:sp>
    </p:spTree>
    <p:extLst>
      <p:ext uri="{BB962C8B-B14F-4D97-AF65-F5344CB8AC3E}">
        <p14:creationId xmlns:p14="http://schemas.microsoft.com/office/powerpoint/2010/main" val="1724887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965" y="652260"/>
            <a:ext cx="7480091" cy="5262979"/>
          </a:xfrm>
          <a:prstGeom prst="rect">
            <a:avLst/>
          </a:prstGeom>
          <a:noFill/>
        </p:spPr>
        <p:txBody>
          <a:bodyPr wrap="square" rtlCol="0">
            <a:spAutoFit/>
          </a:bodyPr>
          <a:lstStyle/>
          <a:p>
            <a:r>
              <a:rPr lang="en-US" sz="2400" dirty="0">
                <a:solidFill>
                  <a:srgbClr val="FF0000"/>
                </a:solidFill>
              </a:rPr>
              <a:t>Act 3 is resolution</a:t>
            </a:r>
          </a:p>
          <a:p>
            <a:endParaRPr lang="en-US" sz="2400" dirty="0"/>
          </a:p>
          <a:p>
            <a:r>
              <a:rPr lang="en-US" sz="2400" dirty="0"/>
              <a:t>Resolution doesn’t mean ending, it means solution. This resolves the story. Does the main character get what s/he wants or not? Do they succeed or fail? </a:t>
            </a:r>
          </a:p>
          <a:p>
            <a:endParaRPr lang="en-US" sz="2400" dirty="0"/>
          </a:p>
          <a:p>
            <a:pPr lvl="0"/>
            <a:r>
              <a:rPr lang="en-IE" sz="2400" dirty="0">
                <a:solidFill>
                  <a:srgbClr val="0070C0"/>
                </a:solidFill>
              </a:rPr>
              <a:t>Away from Apple, Jobs invested in and developed Pixar and then founded NeXT to create high-end computers; NeXT eventually led him back to Apple in the late 1990s, where he revamped the company and transformed technology and communication in the process.</a:t>
            </a:r>
          </a:p>
          <a:p>
            <a:endParaRPr lang="en-US" sz="2400" dirty="0"/>
          </a:p>
          <a:p>
            <a:endParaRPr lang="en-US" sz="2400" dirty="0"/>
          </a:p>
          <a:p>
            <a:endParaRPr lang="en-US" sz="2400" dirty="0"/>
          </a:p>
        </p:txBody>
      </p:sp>
    </p:spTree>
    <p:extLst>
      <p:ext uri="{BB962C8B-B14F-4D97-AF65-F5344CB8AC3E}">
        <p14:creationId xmlns:p14="http://schemas.microsoft.com/office/powerpoint/2010/main" val="425201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15FF1-D96A-2B46-A11F-909902DDE0D1}"/>
              </a:ext>
            </a:extLst>
          </p:cNvPr>
          <p:cNvSpPr txBox="1"/>
          <p:nvPr/>
        </p:nvSpPr>
        <p:spPr>
          <a:xfrm>
            <a:off x="1834243" y="847150"/>
            <a:ext cx="8523514" cy="5509200"/>
          </a:xfrm>
          <a:prstGeom prst="rect">
            <a:avLst/>
          </a:prstGeom>
          <a:noFill/>
        </p:spPr>
        <p:txBody>
          <a:bodyPr wrap="square" rtlCol="0">
            <a:spAutoFit/>
          </a:bodyPr>
          <a:lstStyle/>
          <a:p>
            <a:r>
              <a:rPr lang="en-US" sz="3200" dirty="0">
                <a:solidFill>
                  <a:srgbClr val="FF0000"/>
                </a:solidFill>
              </a:rPr>
              <a:t>When it comes to storytelling, suit the story to the medium</a:t>
            </a:r>
          </a:p>
          <a:p>
            <a:endParaRPr lang="en-US" sz="3200" dirty="0"/>
          </a:p>
          <a:p>
            <a:r>
              <a:rPr lang="en-US" sz="3200" dirty="0"/>
              <a:t>News/press releases</a:t>
            </a:r>
          </a:p>
          <a:p>
            <a:r>
              <a:rPr lang="en-US" sz="3200" dirty="0"/>
              <a:t>Feature articles</a:t>
            </a:r>
          </a:p>
          <a:p>
            <a:r>
              <a:rPr lang="en-US" sz="3200" dirty="0"/>
              <a:t>Interviews with key people</a:t>
            </a:r>
          </a:p>
          <a:p>
            <a:r>
              <a:rPr lang="en-US" sz="3200" dirty="0"/>
              <a:t>Profiles of companies, </a:t>
            </a:r>
            <a:r>
              <a:rPr lang="en-US" sz="3200" dirty="0" err="1"/>
              <a:t>organisations</a:t>
            </a:r>
            <a:r>
              <a:rPr lang="en-US" sz="3200" dirty="0"/>
              <a:t>, people</a:t>
            </a:r>
          </a:p>
          <a:p>
            <a:r>
              <a:rPr lang="en-US" sz="3200" dirty="0"/>
              <a:t>Video</a:t>
            </a:r>
          </a:p>
          <a:p>
            <a:r>
              <a:rPr lang="en-US" sz="3200" dirty="0"/>
              <a:t>Audio/podcast</a:t>
            </a:r>
          </a:p>
          <a:p>
            <a:r>
              <a:rPr lang="en-US" sz="3200" dirty="0"/>
              <a:t>Print or online</a:t>
            </a:r>
          </a:p>
          <a:p>
            <a:endParaRPr lang="en-US" sz="3200" dirty="0"/>
          </a:p>
        </p:txBody>
      </p:sp>
    </p:spTree>
    <p:extLst>
      <p:ext uri="{BB962C8B-B14F-4D97-AF65-F5344CB8AC3E}">
        <p14:creationId xmlns:p14="http://schemas.microsoft.com/office/powerpoint/2010/main" val="3977485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377529-D041-A67C-8C12-B4081E03D183}"/>
              </a:ext>
            </a:extLst>
          </p:cNvPr>
          <p:cNvSpPr txBox="1"/>
          <p:nvPr/>
        </p:nvSpPr>
        <p:spPr>
          <a:xfrm>
            <a:off x="3212757" y="2259449"/>
            <a:ext cx="6240162" cy="2339102"/>
          </a:xfrm>
          <a:prstGeom prst="rect">
            <a:avLst/>
          </a:prstGeom>
          <a:noFill/>
        </p:spPr>
        <p:txBody>
          <a:bodyPr wrap="square" rtlCol="0">
            <a:spAutoFit/>
          </a:bodyPr>
          <a:lstStyle/>
          <a:p>
            <a:r>
              <a:rPr lang="en-US" sz="3200" dirty="0">
                <a:solidFill>
                  <a:srgbClr val="FF0000"/>
                </a:solidFill>
              </a:rPr>
              <a:t>Writing – you just can’t get away from it</a:t>
            </a:r>
          </a:p>
          <a:p>
            <a:endParaRPr lang="en-US" sz="1800" dirty="0">
              <a:solidFill>
                <a:srgbClr val="FF0000"/>
              </a:solidFill>
            </a:endParaRPr>
          </a:p>
          <a:p>
            <a:r>
              <a:rPr lang="en-US" sz="2800" dirty="0"/>
              <a:t>Many people don’t like writing - why?</a:t>
            </a:r>
          </a:p>
          <a:p>
            <a:endParaRPr lang="en-US" sz="1800" dirty="0">
              <a:solidFill>
                <a:srgbClr val="FF0000"/>
              </a:solidFill>
            </a:endParaRPr>
          </a:p>
          <a:p>
            <a:endParaRPr lang="en-US" dirty="0"/>
          </a:p>
        </p:txBody>
      </p:sp>
    </p:spTree>
    <p:extLst>
      <p:ext uri="{BB962C8B-B14F-4D97-AF65-F5344CB8AC3E}">
        <p14:creationId xmlns:p14="http://schemas.microsoft.com/office/powerpoint/2010/main" val="2348023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521C6-7885-A6DF-4787-D2D4EA6F0108}"/>
              </a:ext>
            </a:extLst>
          </p:cNvPr>
          <p:cNvSpPr txBox="1"/>
          <p:nvPr/>
        </p:nvSpPr>
        <p:spPr>
          <a:xfrm>
            <a:off x="2458994" y="1490007"/>
            <a:ext cx="8143103" cy="3877985"/>
          </a:xfrm>
          <a:prstGeom prst="rect">
            <a:avLst/>
          </a:prstGeom>
          <a:noFill/>
        </p:spPr>
        <p:txBody>
          <a:bodyPr wrap="square" rtlCol="0">
            <a:spAutoFit/>
          </a:bodyPr>
          <a:lstStyle/>
          <a:p>
            <a:r>
              <a:rPr lang="en-US" sz="3200" dirty="0">
                <a:solidFill>
                  <a:srgbClr val="FF0000"/>
                </a:solidFill>
              </a:rPr>
              <a:t>Writing is hard</a:t>
            </a:r>
          </a:p>
          <a:p>
            <a:endParaRPr lang="en-US" dirty="0"/>
          </a:p>
          <a:p>
            <a:r>
              <a:rPr lang="en-US" sz="2800" dirty="0"/>
              <a:t>Research, data collection, data analysis - cool</a:t>
            </a:r>
          </a:p>
          <a:p>
            <a:endParaRPr lang="en-US" sz="2800" dirty="0"/>
          </a:p>
          <a:p>
            <a:r>
              <a:rPr lang="en-US" sz="2800" dirty="0"/>
              <a:t>“Writing is frustrating, complicated, and un-fun” -  Dr Paul Silvia</a:t>
            </a:r>
          </a:p>
          <a:p>
            <a:endParaRPr lang="en-US" sz="2800" dirty="0"/>
          </a:p>
          <a:p>
            <a:r>
              <a:rPr lang="en-US" sz="2800" dirty="0"/>
              <a:t>“If you find that writing is hard, it’s because it</a:t>
            </a:r>
            <a:r>
              <a:rPr lang="en-US" sz="2800" u="sng" dirty="0"/>
              <a:t> is </a:t>
            </a:r>
            <a:r>
              <a:rPr lang="en-US" sz="2800" dirty="0"/>
              <a:t>hard” - William Zinsser, </a:t>
            </a:r>
            <a:r>
              <a:rPr lang="en-US" sz="2800" i="1" dirty="0"/>
              <a:t>On Writing Well</a:t>
            </a:r>
          </a:p>
        </p:txBody>
      </p:sp>
    </p:spTree>
    <p:extLst>
      <p:ext uri="{BB962C8B-B14F-4D97-AF65-F5344CB8AC3E}">
        <p14:creationId xmlns:p14="http://schemas.microsoft.com/office/powerpoint/2010/main" val="3921897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CD664-7F74-4347-A9F0-96A8885B0B78}"/>
              </a:ext>
            </a:extLst>
          </p:cNvPr>
          <p:cNvSpPr txBox="1"/>
          <p:nvPr/>
        </p:nvSpPr>
        <p:spPr>
          <a:xfrm>
            <a:off x="2243094" y="425470"/>
            <a:ext cx="7454900" cy="6432530"/>
          </a:xfrm>
          <a:prstGeom prst="rect">
            <a:avLst/>
          </a:prstGeom>
          <a:noFill/>
        </p:spPr>
        <p:txBody>
          <a:bodyPr wrap="square" rtlCol="0">
            <a:spAutoFit/>
          </a:bodyPr>
          <a:lstStyle/>
          <a:p>
            <a:r>
              <a:rPr lang="en-US" sz="3200" dirty="0">
                <a:solidFill>
                  <a:srgbClr val="FF0000"/>
                </a:solidFill>
              </a:rPr>
              <a:t>Yet writing is is part of life </a:t>
            </a:r>
          </a:p>
          <a:p>
            <a:endParaRPr lang="en-US" sz="3200" dirty="0">
              <a:solidFill>
                <a:srgbClr val="FF0000"/>
              </a:solidFill>
            </a:endParaRPr>
          </a:p>
          <a:p>
            <a:r>
              <a:rPr lang="en-US" sz="3200" dirty="0">
                <a:solidFill>
                  <a:srgbClr val="FF0000"/>
                </a:solidFill>
              </a:rPr>
              <a:t>And it’s fundamental to all communication</a:t>
            </a:r>
          </a:p>
          <a:p>
            <a:endParaRPr lang="en-US" dirty="0"/>
          </a:p>
          <a:p>
            <a:r>
              <a:rPr lang="en-US" sz="2800" dirty="0"/>
              <a:t>Academic content</a:t>
            </a:r>
          </a:p>
          <a:p>
            <a:r>
              <a:rPr lang="en-US" sz="2800" dirty="0"/>
              <a:t>Creative writing/</a:t>
            </a:r>
            <a:r>
              <a:rPr lang="en-US" sz="2800" dirty="0" err="1"/>
              <a:t>fication</a:t>
            </a:r>
            <a:r>
              <a:rPr lang="en-US" sz="2800" dirty="0"/>
              <a:t> – short stories, novels, plays</a:t>
            </a:r>
          </a:p>
          <a:p>
            <a:endParaRPr lang="en-US" sz="2800" dirty="0"/>
          </a:p>
          <a:p>
            <a:r>
              <a:rPr lang="en-US" sz="2800" dirty="0"/>
              <a:t>Film – screenplay</a:t>
            </a:r>
          </a:p>
          <a:p>
            <a:r>
              <a:rPr lang="en-US" sz="2800" dirty="0"/>
              <a:t>Journalism – news, features</a:t>
            </a:r>
          </a:p>
          <a:p>
            <a:endParaRPr lang="en-US" sz="2800" dirty="0"/>
          </a:p>
          <a:p>
            <a:r>
              <a:rPr lang="en-US" sz="2800" dirty="0"/>
              <a:t>Video – story structure, dialogue</a:t>
            </a:r>
          </a:p>
          <a:p>
            <a:r>
              <a:rPr lang="en-US" sz="2800" dirty="0"/>
              <a:t>Audio/podcast – story structure/script</a:t>
            </a:r>
          </a:p>
          <a:p>
            <a:r>
              <a:rPr lang="en-US" sz="2800" dirty="0"/>
              <a:t>Presentation/pitch – story structure/pitch</a:t>
            </a:r>
          </a:p>
          <a:p>
            <a:endParaRPr lang="en-US" dirty="0"/>
          </a:p>
        </p:txBody>
      </p:sp>
    </p:spTree>
    <p:extLst>
      <p:ext uri="{BB962C8B-B14F-4D97-AF65-F5344CB8AC3E}">
        <p14:creationId xmlns:p14="http://schemas.microsoft.com/office/powerpoint/2010/main" val="290059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8475"/>
          </a:xfrm>
        </p:spPr>
        <p:txBody>
          <a:bodyPr>
            <a:normAutofit/>
          </a:bodyPr>
          <a:lstStyle/>
          <a:p>
            <a:pPr algn="ctr"/>
            <a:r>
              <a:rPr lang="en-US" sz="3600" dirty="0">
                <a:latin typeface="+mn-lt"/>
                <a:ea typeface="Candara" charset="0"/>
                <a:cs typeface="Candara" charset="0"/>
              </a:rPr>
              <a:t>You are not just </a:t>
            </a:r>
            <a:r>
              <a:rPr lang="en-US" sz="3600" dirty="0">
                <a:solidFill>
                  <a:srgbClr val="FF0000"/>
                </a:solidFill>
                <a:latin typeface="+mn-lt"/>
                <a:ea typeface="Candara" charset="0"/>
                <a:cs typeface="Candara" charset="0"/>
              </a:rPr>
              <a:t>writing</a:t>
            </a:r>
            <a:r>
              <a:rPr lang="en-US" sz="3600" dirty="0">
                <a:latin typeface="+mn-lt"/>
                <a:ea typeface="Candara" charset="0"/>
                <a:cs typeface="Candara" charset="0"/>
              </a:rPr>
              <a:t> about subjects…</a:t>
            </a:r>
          </a:p>
        </p:txBody>
      </p:sp>
    </p:spTree>
    <p:extLst>
      <p:ext uri="{BB962C8B-B14F-4D97-AF65-F5344CB8AC3E}">
        <p14:creationId xmlns:p14="http://schemas.microsoft.com/office/powerpoint/2010/main" val="1445651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mn-lt"/>
                <a:ea typeface="Candara" charset="0"/>
                <a:cs typeface="Candara" charset="0"/>
              </a:rPr>
              <a:t>The style of News Writing</a:t>
            </a:r>
          </a:p>
        </p:txBody>
      </p:sp>
      <p:pic>
        <p:nvPicPr>
          <p:cNvPr id="35842" name="Content Placeholder 3" descr="images.jpg"/>
          <p:cNvPicPr>
            <a:picLocks noGrp="1" noChangeAspect="1"/>
          </p:cNvPicPr>
          <p:nvPr>
            <p:ph sz="quarter" idx="1"/>
          </p:nvPr>
        </p:nvPicPr>
        <p:blipFill>
          <a:blip r:embed="rId2">
            <a:extLst>
              <a:ext uri="{28A0092B-C50C-407E-A947-70E740481C1C}">
                <a14:useLocalDpi xmlns:a14="http://schemas.microsoft.com/office/drawing/2010/main" val="0"/>
              </a:ext>
            </a:extLst>
          </a:blip>
          <a:srcRect l="-35379" r="-35379"/>
          <a:stretch>
            <a:fillRect/>
          </a:stretch>
        </p:blipFill>
        <p:spPr>
          <a:xfrm>
            <a:off x="2438400" y="1478788"/>
            <a:ext cx="7772400" cy="4572000"/>
          </a:xfr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solidFill>
                  <a:srgbClr val="FF0000"/>
                </a:solidFill>
                <a:latin typeface="+mn-lt"/>
                <a:ea typeface="Candara" charset="0"/>
                <a:cs typeface="Candara" charset="0"/>
              </a:rPr>
              <a:t>Simplicity</a:t>
            </a:r>
          </a:p>
        </p:txBody>
      </p:sp>
      <p:sp>
        <p:nvSpPr>
          <p:cNvPr id="36866" name="Content Placeholder 2"/>
          <p:cNvSpPr>
            <a:spLocks noGrp="1"/>
          </p:cNvSpPr>
          <p:nvPr>
            <p:ph sz="quarter" idx="1"/>
          </p:nvPr>
        </p:nvSpPr>
        <p:spPr/>
        <p:txBody>
          <a:bodyPr/>
          <a:lstStyle/>
          <a:p>
            <a:pPr eaLnBrk="1" hangingPunct="1"/>
            <a:endParaRPr lang="en-US" altLang="en-US" dirty="0"/>
          </a:p>
          <a:p>
            <a:pPr eaLnBrk="1" hangingPunct="1"/>
            <a:r>
              <a:rPr lang="en-US" altLang="en-US" sz="3600" dirty="0">
                <a:ea typeface="Candara" charset="0"/>
                <a:cs typeface="Candara" charset="0"/>
              </a:rPr>
              <a:t>Study the news writing style</a:t>
            </a:r>
          </a:p>
          <a:p>
            <a:pPr eaLnBrk="1" hangingPunct="1"/>
            <a:endParaRPr lang="en-US" altLang="en-US" sz="3600" dirty="0">
              <a:ea typeface="Candara" charset="0"/>
              <a:cs typeface="Candara" charset="0"/>
            </a:endParaRPr>
          </a:p>
          <a:p>
            <a:pPr eaLnBrk="1" hangingPunct="1"/>
            <a:r>
              <a:rPr lang="en-US" altLang="en-US" sz="3600" dirty="0">
                <a:ea typeface="Candara" charset="0"/>
                <a:cs typeface="Candara" charset="0"/>
              </a:rPr>
              <a:t>It teaches you to write simply and directly</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mn-lt"/>
                <a:ea typeface="Candara" charset="0"/>
                <a:cs typeface="Candara" charset="0"/>
              </a:rPr>
              <a:t>News has to be understood by all</a:t>
            </a:r>
          </a:p>
        </p:txBody>
      </p:sp>
      <p:pic>
        <p:nvPicPr>
          <p:cNvPr id="37890" name="Content Placeholder 3" descr="images.jpg"/>
          <p:cNvPicPr>
            <a:picLocks noGrp="1" noChangeAspect="1"/>
          </p:cNvPicPr>
          <p:nvPr>
            <p:ph sz="quarter" idx="1"/>
          </p:nvPr>
        </p:nvPicPr>
        <p:blipFill>
          <a:blip r:embed="rId2">
            <a:extLst>
              <a:ext uri="{28A0092B-C50C-407E-A947-70E740481C1C}">
                <a14:useLocalDpi xmlns:a14="http://schemas.microsoft.com/office/drawing/2010/main" val="0"/>
              </a:ext>
            </a:extLst>
          </a:blip>
          <a:srcRect l="-40915" r="-40915"/>
          <a:stretch>
            <a:fillRect/>
          </a:stretch>
        </p:blipFill>
        <p:spPr>
          <a:xfrm>
            <a:off x="508000" y="1417639"/>
            <a:ext cx="6330950" cy="4092575"/>
          </a:xfrm>
        </p:spPr>
      </p:pic>
      <p:pic>
        <p:nvPicPr>
          <p:cNvPr id="37891" name="Picture 4" descr="image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8951" y="1603376"/>
            <a:ext cx="3078163"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algn="ctr" eaLnBrk="1" hangingPunct="1">
              <a:defRPr/>
            </a:pPr>
            <a:r>
              <a:rPr lang="en-US" altLang="en-US" sz="3200" dirty="0">
                <a:latin typeface="+mn-lt"/>
                <a:ea typeface="Candara" charset="0"/>
                <a:cs typeface="Candara" charset="0"/>
              </a:rPr>
              <a:t>Key Structure – </a:t>
            </a:r>
            <a:r>
              <a:rPr lang="en-US" altLang="en-US" sz="3200" dirty="0">
                <a:solidFill>
                  <a:srgbClr val="FF0000"/>
                </a:solidFill>
                <a:latin typeface="+mn-lt"/>
                <a:ea typeface="Candara" charset="0"/>
                <a:cs typeface="Candara" charset="0"/>
              </a:rPr>
              <a:t>The Inverted Pyramid</a:t>
            </a:r>
          </a:p>
        </p:txBody>
      </p:sp>
      <p:pic>
        <p:nvPicPr>
          <p:cNvPr id="4" name="Content Placeholder 3"/>
          <p:cNvPicPr>
            <a:picLocks noGrp="1" noChangeAspect="1"/>
          </p:cNvPicPr>
          <p:nvPr>
            <p:ph sz="quarter" idx="1"/>
          </p:nvPr>
        </p:nvPicPr>
        <p:blipFill>
          <a:blip r:embed="rId2"/>
          <a:stretch>
            <a:fillRect/>
          </a:stretch>
        </p:blipFill>
        <p:spPr>
          <a:xfrm>
            <a:off x="3444455" y="1319882"/>
            <a:ext cx="5063248" cy="5063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3893" y="410575"/>
            <a:ext cx="6756400" cy="5969000"/>
          </a:xfrm>
          <a:prstGeom prst="rect">
            <a:avLst/>
          </a:prstGeom>
        </p:spPr>
      </p:pic>
    </p:spTree>
    <p:extLst>
      <p:ext uri="{BB962C8B-B14F-4D97-AF65-F5344CB8AC3E}">
        <p14:creationId xmlns:p14="http://schemas.microsoft.com/office/powerpoint/2010/main" val="81892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mn-lt"/>
                <a:ea typeface="Candara" charset="0"/>
                <a:cs typeface="Candara" charset="0"/>
              </a:rPr>
              <a:t>Inverted Pyramid</a:t>
            </a:r>
          </a:p>
        </p:txBody>
      </p:sp>
      <p:pic>
        <p:nvPicPr>
          <p:cNvPr id="41986" name="Content Placeholder 3" descr="images-1.jpg"/>
          <p:cNvPicPr>
            <a:picLocks noGrp="1" noChangeAspect="1"/>
          </p:cNvPicPr>
          <p:nvPr>
            <p:ph sz="quarter" idx="1"/>
          </p:nvPr>
        </p:nvPicPr>
        <p:blipFill>
          <a:blip r:embed="rId2">
            <a:extLst>
              <a:ext uri="{28A0092B-C50C-407E-A947-70E740481C1C}">
                <a14:useLocalDpi xmlns:a14="http://schemas.microsoft.com/office/drawing/2010/main" val="0"/>
              </a:ext>
            </a:extLst>
          </a:blip>
          <a:srcRect l="-40100" r="-40100"/>
          <a:stretch>
            <a:fillRect/>
          </a:stretch>
        </p:blipFill>
        <p:spPr>
          <a:xfrm>
            <a:off x="838200" y="1840615"/>
            <a:ext cx="10515600" cy="4351338"/>
          </a:xfr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71" y="648716"/>
            <a:ext cx="4051151" cy="25882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895" y="2983724"/>
            <a:ext cx="4241917" cy="35349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860" y="648716"/>
            <a:ext cx="3558352" cy="28211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0333" y="4279391"/>
            <a:ext cx="3963299" cy="2239264"/>
          </a:xfrm>
          <a:prstGeom prst="rect">
            <a:avLst/>
          </a:prstGeom>
        </p:spPr>
      </p:pic>
    </p:spTree>
    <p:extLst>
      <p:ext uri="{BB962C8B-B14F-4D97-AF65-F5344CB8AC3E}">
        <p14:creationId xmlns:p14="http://schemas.microsoft.com/office/powerpoint/2010/main" val="577417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mn-lt"/>
                <a:ea typeface="Candara" charset="0"/>
                <a:cs typeface="Candara" charset="0"/>
              </a:rPr>
              <a:t>Two Important Points</a:t>
            </a:r>
          </a:p>
        </p:txBody>
      </p:sp>
      <p:sp>
        <p:nvSpPr>
          <p:cNvPr id="3" name="Content Placeholder 2"/>
          <p:cNvSpPr>
            <a:spLocks noGrp="1"/>
          </p:cNvSpPr>
          <p:nvPr>
            <p:ph idx="1"/>
          </p:nvPr>
        </p:nvSpPr>
        <p:spPr/>
        <p:txBody>
          <a:bodyPr>
            <a:normAutofit/>
          </a:bodyPr>
          <a:lstStyle/>
          <a:p>
            <a:pPr marL="0" indent="0">
              <a:buNone/>
            </a:pPr>
            <a:r>
              <a:rPr lang="en-US" sz="3200" dirty="0">
                <a:ea typeface="Candara" charset="0"/>
                <a:cs typeface="Candara" charset="0"/>
              </a:rPr>
              <a:t>It’s about persuasion/influence</a:t>
            </a:r>
          </a:p>
          <a:p>
            <a:endParaRPr lang="en-US" sz="3200" dirty="0">
              <a:ea typeface="Candara" charset="0"/>
              <a:cs typeface="Candara" charset="0"/>
            </a:endParaRPr>
          </a:p>
          <a:p>
            <a:pPr marL="0" indent="0">
              <a:buNone/>
            </a:pPr>
            <a:r>
              <a:rPr lang="en-US" sz="3200" dirty="0">
                <a:ea typeface="Candara" charset="0"/>
                <a:cs typeface="Candara" charset="0"/>
              </a:rPr>
              <a:t>The skills can be learned</a:t>
            </a:r>
          </a:p>
        </p:txBody>
      </p:sp>
    </p:spTree>
    <p:extLst>
      <p:ext uri="{BB962C8B-B14F-4D97-AF65-F5344CB8AC3E}">
        <p14:creationId xmlns:p14="http://schemas.microsoft.com/office/powerpoint/2010/main" val="1474552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8256" y="1408176"/>
            <a:ext cx="7242048" cy="646331"/>
          </a:xfrm>
          <a:prstGeom prst="rect">
            <a:avLst/>
          </a:prstGeom>
          <a:noFill/>
        </p:spPr>
        <p:txBody>
          <a:bodyPr wrap="square" rtlCol="0">
            <a:spAutoFit/>
          </a:bodyPr>
          <a:lstStyle/>
          <a:p>
            <a:r>
              <a:rPr lang="en-US" sz="3600" dirty="0">
                <a:solidFill>
                  <a:srgbClr val="FF0000"/>
                </a:solidFill>
                <a:ea typeface="Candara" charset="0"/>
                <a:cs typeface="Candara" charset="0"/>
              </a:rPr>
              <a:t>Tips for overcoming nervousness</a:t>
            </a:r>
          </a:p>
        </p:txBody>
      </p:sp>
      <p:sp>
        <p:nvSpPr>
          <p:cNvPr id="3" name="TextBox 2"/>
          <p:cNvSpPr txBox="1"/>
          <p:nvPr/>
        </p:nvSpPr>
        <p:spPr>
          <a:xfrm>
            <a:off x="2048256" y="2523744"/>
            <a:ext cx="7973568" cy="2062103"/>
          </a:xfrm>
          <a:prstGeom prst="rect">
            <a:avLst/>
          </a:prstGeom>
          <a:noFill/>
        </p:spPr>
        <p:txBody>
          <a:bodyPr wrap="square" rtlCol="0">
            <a:spAutoFit/>
          </a:bodyPr>
          <a:lstStyle/>
          <a:p>
            <a:pPr lvl="0"/>
            <a:r>
              <a:rPr lang="en-US" sz="3200" dirty="0">
                <a:ea typeface="Candara" charset="0"/>
                <a:cs typeface="Candara" charset="0"/>
              </a:rPr>
              <a:t>Remember the value of your content</a:t>
            </a:r>
          </a:p>
          <a:p>
            <a:pPr lvl="0"/>
            <a:r>
              <a:rPr lang="en-US" sz="3200" dirty="0">
                <a:ea typeface="Candara" charset="0"/>
                <a:cs typeface="Candara" charset="0"/>
              </a:rPr>
              <a:t>Vividly imagine yourself succeeding </a:t>
            </a:r>
          </a:p>
          <a:p>
            <a:pPr lvl="0"/>
            <a:r>
              <a:rPr lang="en-US" sz="3200" dirty="0">
                <a:ea typeface="Candara" charset="0"/>
                <a:cs typeface="Candara" charset="0"/>
              </a:rPr>
              <a:t>You are in control</a:t>
            </a:r>
          </a:p>
          <a:p>
            <a:pPr lvl="0"/>
            <a:r>
              <a:rPr lang="en-US" sz="3200" dirty="0">
                <a:ea typeface="Candara" charset="0"/>
                <a:cs typeface="Candara" charset="0"/>
              </a:rPr>
              <a:t>Uncomfortable moments are OK!</a:t>
            </a:r>
          </a:p>
        </p:txBody>
      </p:sp>
    </p:spTree>
    <p:extLst>
      <p:ext uri="{BB962C8B-B14F-4D97-AF65-F5344CB8AC3E}">
        <p14:creationId xmlns:p14="http://schemas.microsoft.com/office/powerpoint/2010/main" val="146579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mn-lt"/>
                <a:ea typeface="Candara" charset="0"/>
                <a:cs typeface="Candara" charset="0"/>
              </a:rPr>
              <a:t>Preparing the pitch</a:t>
            </a:r>
          </a:p>
        </p:txBody>
      </p:sp>
      <p:sp>
        <p:nvSpPr>
          <p:cNvPr id="3" name="Content Placeholder 2"/>
          <p:cNvSpPr>
            <a:spLocks noGrp="1"/>
          </p:cNvSpPr>
          <p:nvPr>
            <p:ph idx="1"/>
          </p:nvPr>
        </p:nvSpPr>
        <p:spPr/>
        <p:txBody>
          <a:bodyPr>
            <a:normAutofit/>
          </a:bodyPr>
          <a:lstStyle/>
          <a:p>
            <a:pPr marL="0" indent="0">
              <a:buNone/>
            </a:pPr>
            <a:r>
              <a:rPr lang="en-US" sz="3200" b="1" dirty="0">
                <a:ea typeface="Candara" charset="0"/>
                <a:cs typeface="Candara" charset="0"/>
              </a:rPr>
              <a:t>Creating structured content – The Three P’s</a:t>
            </a:r>
          </a:p>
          <a:p>
            <a:r>
              <a:rPr lang="en-US" sz="3200" u="sng" dirty="0">
                <a:ea typeface="Candara" charset="0"/>
                <a:cs typeface="Candara" charset="0"/>
              </a:rPr>
              <a:t>Plotting</a:t>
            </a:r>
            <a:r>
              <a:rPr lang="en-US" sz="3200" dirty="0">
                <a:ea typeface="Candara" charset="0"/>
                <a:cs typeface="Candara" charset="0"/>
              </a:rPr>
              <a:t>: the messages/audience/feelings</a:t>
            </a:r>
          </a:p>
          <a:p>
            <a:r>
              <a:rPr lang="en-US" sz="3200" u="sng" dirty="0">
                <a:ea typeface="Candara" charset="0"/>
                <a:cs typeface="Candara" charset="0"/>
              </a:rPr>
              <a:t>Planning</a:t>
            </a:r>
            <a:r>
              <a:rPr lang="en-US" sz="3200" dirty="0">
                <a:ea typeface="Candara" charset="0"/>
                <a:cs typeface="Candara" charset="0"/>
              </a:rPr>
              <a:t>: introduction/body/conclusion</a:t>
            </a:r>
          </a:p>
          <a:p>
            <a:r>
              <a:rPr lang="en-US" sz="3200" u="sng" dirty="0">
                <a:ea typeface="Candara" charset="0"/>
                <a:cs typeface="Candara" charset="0"/>
              </a:rPr>
              <a:t>Preparation</a:t>
            </a:r>
            <a:r>
              <a:rPr lang="en-US" sz="3200" dirty="0">
                <a:ea typeface="Candara" charset="0"/>
                <a:cs typeface="Candara" charset="0"/>
              </a:rPr>
              <a:t>: rehearse delivery vividly</a:t>
            </a:r>
          </a:p>
          <a:p>
            <a:endParaRPr lang="en-US" sz="3600" dirty="0">
              <a:ea typeface="ＭＳ Ｐゴシック" charset="0"/>
              <a:cs typeface="ＭＳ Ｐゴシック" charset="0"/>
            </a:endParaRPr>
          </a:p>
          <a:p>
            <a:endParaRPr lang="en-US" sz="3600" dirty="0">
              <a:ea typeface="ＭＳ Ｐゴシック" charset="0"/>
              <a:cs typeface="ＭＳ Ｐゴシック" charset="0"/>
            </a:endParaRPr>
          </a:p>
          <a:p>
            <a:pPr marL="0" indent="0" algn="ctr">
              <a:buNone/>
            </a:pPr>
            <a:endParaRPr lang="en-US" sz="3600" dirty="0">
              <a:ea typeface="ＭＳ Ｐゴシック" charset="0"/>
              <a:cs typeface="ＭＳ Ｐゴシック" charset="0"/>
            </a:endParaRPr>
          </a:p>
          <a:p>
            <a:endParaRPr lang="en-US" sz="3600" dirty="0"/>
          </a:p>
        </p:txBody>
      </p:sp>
    </p:spTree>
    <p:extLst>
      <p:ext uri="{BB962C8B-B14F-4D97-AF65-F5344CB8AC3E}">
        <p14:creationId xmlns:p14="http://schemas.microsoft.com/office/powerpoint/2010/main" val="196537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9975"/>
          </a:xfrm>
        </p:spPr>
        <p:txBody>
          <a:bodyPr>
            <a:normAutofit/>
          </a:bodyPr>
          <a:lstStyle/>
          <a:p>
            <a:pPr algn="ctr"/>
            <a:r>
              <a:rPr lang="en-US" sz="3600" dirty="0">
                <a:latin typeface="+mn-lt"/>
                <a:ea typeface="Candara" charset="0"/>
                <a:cs typeface="Candara" charset="0"/>
              </a:rPr>
              <a:t>You are </a:t>
            </a:r>
            <a:r>
              <a:rPr lang="en-US" sz="3600" dirty="0">
                <a:solidFill>
                  <a:srgbClr val="FF0000"/>
                </a:solidFill>
                <a:latin typeface="+mn-lt"/>
                <a:ea typeface="Candara" charset="0"/>
                <a:cs typeface="Candara" charset="0"/>
              </a:rPr>
              <a:t>communicating </a:t>
            </a:r>
            <a:r>
              <a:rPr lang="en-US" sz="3600" dirty="0">
                <a:latin typeface="+mn-lt"/>
                <a:ea typeface="Candara" charset="0"/>
                <a:cs typeface="Candara" charset="0"/>
              </a:rPr>
              <a:t>them</a:t>
            </a:r>
          </a:p>
        </p:txBody>
      </p:sp>
    </p:spTree>
    <p:extLst>
      <p:ext uri="{BB962C8B-B14F-4D97-AF65-F5344CB8AC3E}">
        <p14:creationId xmlns:p14="http://schemas.microsoft.com/office/powerpoint/2010/main" val="1290248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8DC8-B814-384B-9D81-F2846485EC6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C59669A-EC37-AE48-B667-F725BCFE9B81}"/>
              </a:ext>
            </a:extLst>
          </p:cNvPr>
          <p:cNvSpPr>
            <a:spLocks noGrp="1"/>
          </p:cNvSpPr>
          <p:nvPr>
            <p:ph idx="1"/>
          </p:nvPr>
        </p:nvSpPr>
        <p:spPr>
          <a:xfrm>
            <a:off x="1752600" y="1027906"/>
            <a:ext cx="8686800" cy="4876800"/>
          </a:xfrm>
        </p:spPr>
        <p:txBody>
          <a:bodyPr>
            <a:normAutofit/>
          </a:bodyPr>
          <a:lstStyle/>
          <a:p>
            <a:r>
              <a:rPr lang="en-US" sz="3200" b="1" dirty="0"/>
              <a:t>Plotting: what you are going to say?</a:t>
            </a:r>
          </a:p>
          <a:p>
            <a:r>
              <a:rPr lang="en-US" sz="3200" dirty="0">
                <a:ea typeface="ＭＳ Ｐゴシック" charset="0"/>
                <a:cs typeface="ＭＳ Ｐゴシック" charset="0"/>
              </a:rPr>
              <a:t>The messages/audience/feelings</a:t>
            </a:r>
          </a:p>
          <a:p>
            <a:r>
              <a:rPr lang="en-US" sz="3200" dirty="0">
                <a:ea typeface="ＭＳ Ｐゴシック" charset="0"/>
                <a:cs typeface="ＭＳ Ｐゴシック" charset="0"/>
              </a:rPr>
              <a:t>Brainstorming: What message(s) do you want the audience to take away?</a:t>
            </a:r>
          </a:p>
          <a:p>
            <a:r>
              <a:rPr lang="en-US" sz="3200" dirty="0">
                <a:ea typeface="ＭＳ Ｐゴシック" charset="0"/>
                <a:cs typeface="ＭＳ Ｐゴシック" charset="0"/>
              </a:rPr>
              <a:t>Who’s your audience? What do they want from you?</a:t>
            </a:r>
          </a:p>
          <a:p>
            <a:r>
              <a:rPr lang="en-US" sz="3200" dirty="0">
                <a:ea typeface="ＭＳ Ｐゴシック" charset="0"/>
                <a:cs typeface="ＭＳ Ｐゴシック" charset="0"/>
              </a:rPr>
              <a:t>How do you want your audience to feel when you are finished talking – motivated, entertained, informed, fired up, relaxed….?</a:t>
            </a:r>
          </a:p>
          <a:p>
            <a:endParaRPr lang="en-US" sz="3200" dirty="0"/>
          </a:p>
          <a:p>
            <a:endParaRPr lang="en-US" sz="3200" dirty="0"/>
          </a:p>
        </p:txBody>
      </p:sp>
    </p:spTree>
    <p:extLst>
      <p:ext uri="{BB962C8B-B14F-4D97-AF65-F5344CB8AC3E}">
        <p14:creationId xmlns:p14="http://schemas.microsoft.com/office/powerpoint/2010/main" val="3866746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b="1" dirty="0">
                <a:ea typeface="Candara" charset="0"/>
                <a:cs typeface="Candara" charset="0"/>
              </a:rPr>
              <a:t>Planning/Writing the Pitch</a:t>
            </a:r>
          </a:p>
          <a:p>
            <a:pPr marL="0" indent="0">
              <a:buNone/>
            </a:pPr>
            <a:r>
              <a:rPr lang="en-US" sz="3200" dirty="0">
                <a:ea typeface="Candara" charset="0"/>
                <a:cs typeface="Candara" charset="0"/>
              </a:rPr>
              <a:t>Introduction/body/conclusion</a:t>
            </a:r>
          </a:p>
          <a:p>
            <a:pPr marL="0" indent="0">
              <a:buNone/>
            </a:pPr>
            <a:r>
              <a:rPr lang="en-US" sz="3200" dirty="0">
                <a:ea typeface="Candara" charset="0"/>
                <a:cs typeface="Candara" charset="0"/>
              </a:rPr>
              <a:t>Primacy effect/</a:t>
            </a:r>
            <a:r>
              <a:rPr lang="en-US" sz="3200" dirty="0" err="1">
                <a:ea typeface="Candara" charset="0"/>
                <a:cs typeface="Candara" charset="0"/>
              </a:rPr>
              <a:t>recency</a:t>
            </a:r>
            <a:r>
              <a:rPr lang="en-US" sz="3200" dirty="0">
                <a:ea typeface="Candara" charset="0"/>
                <a:cs typeface="Candara" charset="0"/>
              </a:rPr>
              <a:t> effect</a:t>
            </a:r>
          </a:p>
          <a:p>
            <a:pPr marL="0" indent="0">
              <a:buNone/>
            </a:pPr>
            <a:r>
              <a:rPr lang="en-US" sz="3200" dirty="0">
                <a:ea typeface="Candara" charset="0"/>
                <a:cs typeface="Candara" charset="0"/>
              </a:rPr>
              <a:t>Compelling, dramatic</a:t>
            </a:r>
            <a:r>
              <a:rPr lang="en-US" sz="3200" u="sng" dirty="0">
                <a:ea typeface="Candara" charset="0"/>
                <a:cs typeface="Candara" charset="0"/>
              </a:rPr>
              <a:t> intro</a:t>
            </a:r>
            <a:r>
              <a:rPr lang="en-US" sz="3200" dirty="0">
                <a:ea typeface="Candara" charset="0"/>
                <a:cs typeface="Candara" charset="0"/>
              </a:rPr>
              <a:t>, powerful </a:t>
            </a:r>
            <a:r>
              <a:rPr lang="en-US" sz="3200" u="sng" dirty="0">
                <a:ea typeface="Candara" charset="0"/>
                <a:cs typeface="Candara" charset="0"/>
              </a:rPr>
              <a:t>conclusion</a:t>
            </a:r>
          </a:p>
          <a:p>
            <a:pPr marL="0" indent="0">
              <a:buNone/>
            </a:pPr>
            <a:r>
              <a:rPr lang="en-US" sz="3200" u="sng" dirty="0">
                <a:ea typeface="Candara" charset="0"/>
                <a:cs typeface="Candara" charset="0"/>
              </a:rPr>
              <a:t>Body</a:t>
            </a:r>
            <a:r>
              <a:rPr lang="en-US" sz="3200" dirty="0">
                <a:ea typeface="Candara" charset="0"/>
                <a:cs typeface="Candara" charset="0"/>
              </a:rPr>
              <a:t>: Use ideas/messages you came up with during the plotting</a:t>
            </a:r>
          </a:p>
          <a:p>
            <a:endParaRPr lang="en-US" sz="3200" dirty="0">
              <a:ea typeface="ＭＳ Ｐゴシック" charset="0"/>
              <a:cs typeface="ＭＳ Ｐゴシック" charset="0"/>
            </a:endParaRPr>
          </a:p>
          <a:p>
            <a:endParaRPr lang="en-US" sz="3200" dirty="0">
              <a:ea typeface="ＭＳ Ｐゴシック" charset="0"/>
              <a:cs typeface="ＭＳ Ｐゴシック" charset="0"/>
            </a:endParaRPr>
          </a:p>
          <a:p>
            <a:endParaRPr lang="en-US" sz="3200" b="1" dirty="0"/>
          </a:p>
        </p:txBody>
      </p:sp>
    </p:spTree>
    <p:extLst>
      <p:ext uri="{BB962C8B-B14F-4D97-AF65-F5344CB8AC3E}">
        <p14:creationId xmlns:p14="http://schemas.microsoft.com/office/powerpoint/2010/main" val="2066515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4935"/>
            <a:ext cx="10515600" cy="1325563"/>
          </a:xfrm>
        </p:spPr>
        <p:txBody>
          <a:bodyPr>
            <a:normAutofit fontScale="90000"/>
          </a:bodyPr>
          <a:lstStyle/>
          <a:p>
            <a:r>
              <a:rPr lang="en-US" sz="4800" dirty="0">
                <a:solidFill>
                  <a:srgbClr val="FF0000"/>
                </a:solidFill>
                <a:latin typeface="+mn-lt"/>
                <a:ea typeface="Candara" charset="0"/>
                <a:cs typeface="Candara" charset="0"/>
              </a:rPr>
              <a:t>D</a:t>
            </a:r>
            <a:r>
              <a:rPr lang="en-US" sz="4000" dirty="0">
                <a:solidFill>
                  <a:srgbClr val="FF0000"/>
                </a:solidFill>
                <a:latin typeface="+mn-lt"/>
                <a:ea typeface="Candara" charset="0"/>
                <a:cs typeface="Candara" charset="0"/>
              </a:rPr>
              <a:t>elivering the Pitch</a:t>
            </a:r>
            <a:br>
              <a:rPr lang="en-US" sz="4800" dirty="0">
                <a:solidFill>
                  <a:srgbClr val="FF0000"/>
                </a:solidFill>
                <a:latin typeface="+mn-lt"/>
                <a:ea typeface="Candara" charset="0"/>
                <a:cs typeface="Candara" charset="0"/>
              </a:rPr>
            </a:br>
            <a:br>
              <a:rPr lang="en-US" sz="4800" dirty="0">
                <a:solidFill>
                  <a:srgbClr val="FF0000"/>
                </a:solidFill>
                <a:latin typeface="+mn-lt"/>
                <a:ea typeface="Candara" charset="0"/>
                <a:cs typeface="Candara" charset="0"/>
              </a:rPr>
            </a:br>
            <a:r>
              <a:rPr lang="en-US" sz="4000" dirty="0">
                <a:latin typeface="+mn-lt"/>
                <a:ea typeface="Candara" charset="0"/>
                <a:cs typeface="Candara" charset="0"/>
              </a:rPr>
              <a:t>3 to 5 key messages</a:t>
            </a:r>
          </a:p>
        </p:txBody>
      </p:sp>
      <p:sp>
        <p:nvSpPr>
          <p:cNvPr id="3" name="Content Placeholder 2"/>
          <p:cNvSpPr>
            <a:spLocks noGrp="1"/>
          </p:cNvSpPr>
          <p:nvPr>
            <p:ph idx="1"/>
          </p:nvPr>
        </p:nvSpPr>
        <p:spPr>
          <a:xfrm>
            <a:off x="838200" y="2955841"/>
            <a:ext cx="10515600" cy="4351338"/>
          </a:xfrm>
        </p:spPr>
        <p:txBody>
          <a:bodyPr/>
          <a:lstStyle/>
          <a:p>
            <a:pPr marL="0" indent="0">
              <a:buNone/>
            </a:pPr>
            <a:r>
              <a:rPr lang="en-US" sz="3600" dirty="0">
                <a:ea typeface="Candara" charset="0"/>
                <a:cs typeface="Candara" charset="0"/>
              </a:rPr>
              <a:t>D</a:t>
            </a:r>
            <a:r>
              <a:rPr lang="en-US" sz="3200" dirty="0">
                <a:ea typeface="Candara" charset="0"/>
                <a:cs typeface="Candara" charset="0"/>
              </a:rPr>
              <a:t>eliver messages using examples/stories/stats</a:t>
            </a:r>
          </a:p>
          <a:p>
            <a:endParaRPr lang="en-US" sz="3200" dirty="0">
              <a:ea typeface="Candara" charset="0"/>
              <a:cs typeface="Candara" charset="0"/>
            </a:endParaRPr>
          </a:p>
          <a:p>
            <a:pPr marL="0" indent="0">
              <a:buNone/>
            </a:pPr>
            <a:r>
              <a:rPr lang="en-US" sz="3200" dirty="0">
                <a:ea typeface="Candara" charset="0"/>
                <a:cs typeface="Candara" charset="0"/>
              </a:rPr>
              <a:t>Conclusion - review key messages, what audience has learned and what they must do next</a:t>
            </a:r>
          </a:p>
          <a:p>
            <a:endParaRPr lang="en-US" dirty="0"/>
          </a:p>
        </p:txBody>
      </p:sp>
    </p:spTree>
    <p:extLst>
      <p:ext uri="{BB962C8B-B14F-4D97-AF65-F5344CB8AC3E}">
        <p14:creationId xmlns:p14="http://schemas.microsoft.com/office/powerpoint/2010/main" val="2611645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5400" dirty="0"/>
          </a:p>
        </p:txBody>
      </p:sp>
      <p:sp>
        <p:nvSpPr>
          <p:cNvPr id="3" name="Content Placeholder 2"/>
          <p:cNvSpPr>
            <a:spLocks noGrp="1"/>
          </p:cNvSpPr>
          <p:nvPr>
            <p:ph idx="1"/>
          </p:nvPr>
        </p:nvSpPr>
        <p:spPr/>
        <p:txBody>
          <a:bodyPr>
            <a:normAutofit/>
          </a:bodyPr>
          <a:lstStyle/>
          <a:p>
            <a:pPr marL="0" indent="0">
              <a:buNone/>
            </a:pPr>
            <a:r>
              <a:rPr lang="en-US" sz="3200" dirty="0">
                <a:ea typeface="Candara" charset="0"/>
                <a:cs typeface="Candara" charset="0"/>
              </a:rPr>
              <a:t>Rehearse in your mind as vividly as possible</a:t>
            </a:r>
          </a:p>
          <a:p>
            <a:pPr marL="0" indent="0">
              <a:buNone/>
            </a:pPr>
            <a:endParaRPr lang="en-US" sz="3200" dirty="0"/>
          </a:p>
        </p:txBody>
      </p:sp>
    </p:spTree>
    <p:extLst>
      <p:ext uri="{BB962C8B-B14F-4D97-AF65-F5344CB8AC3E}">
        <p14:creationId xmlns:p14="http://schemas.microsoft.com/office/powerpoint/2010/main" val="382480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mn-lt"/>
                <a:ea typeface="Candara" charset="0"/>
                <a:cs typeface="Candara" charset="0"/>
              </a:rPr>
              <a:t>Non-Verbal Communication</a:t>
            </a:r>
          </a:p>
        </p:txBody>
      </p:sp>
      <p:pic>
        <p:nvPicPr>
          <p:cNvPr id="4" name="Content Placeholder 3" descr="policewoman_1398386c.jpg"/>
          <p:cNvPicPr>
            <a:picLocks noGrp="1" noChangeAspect="1"/>
          </p:cNvPicPr>
          <p:nvPr>
            <p:ph idx="1"/>
          </p:nvPr>
        </p:nvPicPr>
        <p:blipFill>
          <a:blip r:embed="rId2">
            <a:extLst>
              <a:ext uri="{28A0092B-C50C-407E-A947-70E740481C1C}">
                <a14:useLocalDpi xmlns:a14="http://schemas.microsoft.com/office/drawing/2010/main" val="0"/>
              </a:ext>
            </a:extLst>
          </a:blip>
          <a:srcRect t="2675" b="2675"/>
          <a:stretch>
            <a:fillRect/>
          </a:stretch>
        </p:blipFill>
        <p:spPr/>
      </p:pic>
    </p:spTree>
    <p:extLst>
      <p:ext uri="{BB962C8B-B14F-4D97-AF65-F5344CB8AC3E}">
        <p14:creationId xmlns:p14="http://schemas.microsoft.com/office/powerpoint/2010/main" val="805587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4023086-british-police-woman-on-duty-gettyimages.jpg"/>
          <p:cNvPicPr>
            <a:picLocks noGrp="1" noChangeAspect="1"/>
          </p:cNvPicPr>
          <p:nvPr>
            <p:ph idx="1"/>
          </p:nvPr>
        </p:nvPicPr>
        <p:blipFill>
          <a:blip r:embed="rId2">
            <a:extLst>
              <a:ext uri="{28A0092B-C50C-407E-A947-70E740481C1C}">
                <a14:useLocalDpi xmlns:a14="http://schemas.microsoft.com/office/drawing/2010/main" val="0"/>
              </a:ext>
            </a:extLst>
          </a:blip>
          <a:srcRect l="-77065" r="-77065"/>
          <a:stretch>
            <a:fillRect/>
          </a:stretch>
        </p:blipFill>
        <p:spPr/>
      </p:pic>
    </p:spTree>
    <p:extLst>
      <p:ext uri="{BB962C8B-B14F-4D97-AF65-F5344CB8AC3E}">
        <p14:creationId xmlns:p14="http://schemas.microsoft.com/office/powerpoint/2010/main" val="1182880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mn-lt"/>
                <a:ea typeface="Candara" charset="0"/>
                <a:cs typeface="Candara" charset="0"/>
              </a:rPr>
              <a:t>Powerful gestures</a:t>
            </a:r>
          </a:p>
        </p:txBody>
      </p:sp>
      <p:sp>
        <p:nvSpPr>
          <p:cNvPr id="3" name="Content Placeholder 2"/>
          <p:cNvSpPr>
            <a:spLocks noGrp="1"/>
          </p:cNvSpPr>
          <p:nvPr>
            <p:ph idx="1"/>
          </p:nvPr>
        </p:nvSpPr>
        <p:spPr/>
        <p:txBody>
          <a:bodyPr>
            <a:normAutofit/>
          </a:bodyPr>
          <a:lstStyle/>
          <a:p>
            <a:pPr marL="0" indent="0">
              <a:buNone/>
            </a:pPr>
            <a:r>
              <a:rPr lang="en-US" sz="3200" dirty="0">
                <a:ea typeface="Candara" charset="0"/>
                <a:cs typeface="Candara" charset="0"/>
              </a:rPr>
              <a:t>The Steeple</a:t>
            </a:r>
          </a:p>
          <a:p>
            <a:pPr marL="0" indent="0">
              <a:buNone/>
            </a:pPr>
            <a:r>
              <a:rPr lang="en-US" sz="3200" dirty="0">
                <a:ea typeface="Candara" charset="0"/>
                <a:cs typeface="Candara" charset="0"/>
              </a:rPr>
              <a:t>The Prince Charles</a:t>
            </a:r>
          </a:p>
        </p:txBody>
      </p:sp>
    </p:spTree>
    <p:extLst>
      <p:ext uri="{BB962C8B-B14F-4D97-AF65-F5344CB8AC3E}">
        <p14:creationId xmlns:p14="http://schemas.microsoft.com/office/powerpoint/2010/main" val="2745400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ticle-2377773-1AFD4650000005DC-545_634x422.jpg"/>
          <p:cNvPicPr>
            <a:picLocks noGrp="1" noChangeAspect="1"/>
          </p:cNvPicPr>
          <p:nvPr>
            <p:ph idx="1"/>
          </p:nvPr>
        </p:nvPicPr>
        <p:blipFill>
          <a:blip r:embed="rId2">
            <a:extLst>
              <a:ext uri="{28A0092B-C50C-407E-A947-70E740481C1C}">
                <a14:useLocalDpi xmlns:a14="http://schemas.microsoft.com/office/drawing/2010/main" val="0"/>
              </a:ext>
            </a:extLst>
          </a:blip>
          <a:srcRect t="5485" b="5485"/>
          <a:stretch>
            <a:fillRect/>
          </a:stretch>
        </p:blipFill>
        <p:spPr/>
      </p:pic>
    </p:spTree>
    <p:extLst>
      <p:ext uri="{BB962C8B-B14F-4D97-AF65-F5344CB8AC3E}">
        <p14:creationId xmlns:p14="http://schemas.microsoft.com/office/powerpoint/2010/main" val="2693768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600" dirty="0">
                <a:ea typeface="Candara" charset="0"/>
                <a:cs typeface="Candara" charset="0"/>
              </a:rPr>
              <a:t>YES sets</a:t>
            </a:r>
          </a:p>
          <a:p>
            <a:pPr marL="0" indent="0">
              <a:buNone/>
            </a:pPr>
            <a:r>
              <a:rPr lang="en-US" sz="3600" dirty="0">
                <a:ea typeface="Candara" charset="0"/>
                <a:cs typeface="Candara" charset="0"/>
              </a:rPr>
              <a:t>COMPLIANCE sets</a:t>
            </a:r>
          </a:p>
          <a:p>
            <a:pPr marL="0" indent="0">
              <a:buNone/>
            </a:pPr>
            <a:r>
              <a:rPr lang="en-US" sz="3600" dirty="0">
                <a:ea typeface="Candara" charset="0"/>
                <a:cs typeface="Candara" charset="0"/>
              </a:rPr>
              <a:t>Calibration</a:t>
            </a:r>
          </a:p>
        </p:txBody>
      </p:sp>
    </p:spTree>
    <p:extLst>
      <p:ext uri="{BB962C8B-B14F-4D97-AF65-F5344CB8AC3E}">
        <p14:creationId xmlns:p14="http://schemas.microsoft.com/office/powerpoint/2010/main" val="359891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20" y="1634343"/>
            <a:ext cx="9256295" cy="2554545"/>
          </a:xfrm>
          <a:prstGeom prst="rect">
            <a:avLst/>
          </a:prstGeom>
          <a:noFill/>
        </p:spPr>
        <p:txBody>
          <a:bodyPr wrap="square" rtlCol="0">
            <a:spAutoFit/>
          </a:bodyPr>
          <a:lstStyle/>
          <a:p>
            <a:r>
              <a:rPr lang="en-US" sz="3200" dirty="0"/>
              <a:t> </a:t>
            </a:r>
          </a:p>
          <a:p>
            <a:r>
              <a:rPr lang="en-US" sz="3200" dirty="0">
                <a:ea typeface="Candara" charset="0"/>
                <a:cs typeface="Candara" charset="0"/>
              </a:rPr>
              <a:t>People will eventually forget what you said and people will eventually forget what you did. But people will never forget how you made them feel. </a:t>
            </a:r>
          </a:p>
          <a:p>
            <a:endParaRPr lang="en-US" sz="3200" dirty="0"/>
          </a:p>
        </p:txBody>
      </p:sp>
    </p:spTree>
    <p:extLst>
      <p:ext uri="{BB962C8B-B14F-4D97-AF65-F5344CB8AC3E}">
        <p14:creationId xmlns:p14="http://schemas.microsoft.com/office/powerpoint/2010/main" val="120255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charset="0"/>
                <a:ea typeface="Candara" charset="0"/>
                <a:cs typeface="Candara" charset="0"/>
              </a:rPr>
              <a:t>                    </a:t>
            </a:r>
            <a:r>
              <a:rPr lang="en-US" sz="6000" dirty="0">
                <a:solidFill>
                  <a:srgbClr val="FF0000"/>
                </a:solidFill>
                <a:latin typeface="Candara" charset="0"/>
                <a:ea typeface="Candara" charset="0"/>
                <a:cs typeface="Candara" charset="0"/>
              </a:rPr>
              <a:t>Storytelling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848" y="1444752"/>
            <a:ext cx="8138160" cy="4828032"/>
          </a:xfrm>
        </p:spPr>
      </p:pic>
    </p:spTree>
    <p:extLst>
      <p:ext uri="{BB962C8B-B14F-4D97-AF65-F5344CB8AC3E}">
        <p14:creationId xmlns:p14="http://schemas.microsoft.com/office/powerpoint/2010/main" val="719328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44" y="625642"/>
            <a:ext cx="10379242" cy="5486400"/>
          </a:xfrm>
          <a:prstGeom prst="rect">
            <a:avLst/>
          </a:prstGeom>
        </p:spPr>
      </p:pic>
    </p:spTree>
    <p:extLst>
      <p:ext uri="{BB962C8B-B14F-4D97-AF65-F5344CB8AC3E}">
        <p14:creationId xmlns:p14="http://schemas.microsoft.com/office/powerpoint/2010/main" val="62051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148" y="1778843"/>
            <a:ext cx="8028432" cy="3908762"/>
          </a:xfrm>
          <a:prstGeom prst="rect">
            <a:avLst/>
          </a:prstGeom>
          <a:noFill/>
        </p:spPr>
        <p:txBody>
          <a:bodyPr wrap="square" rtlCol="0">
            <a:spAutoFit/>
          </a:bodyPr>
          <a:lstStyle/>
          <a:p>
            <a:r>
              <a:rPr lang="en-US" sz="4000" dirty="0">
                <a:ea typeface="Candara" charset="0"/>
                <a:cs typeface="Candara" charset="0"/>
              </a:rPr>
              <a:t>Why do we tell stories?</a:t>
            </a:r>
          </a:p>
          <a:p>
            <a:endParaRPr lang="en-US" sz="4000" dirty="0">
              <a:ea typeface="Candara" charset="0"/>
              <a:cs typeface="Candara" charset="0"/>
            </a:endParaRPr>
          </a:p>
          <a:p>
            <a:r>
              <a:rPr lang="en-US" sz="3600" dirty="0">
                <a:ea typeface="Candara" charset="0"/>
                <a:cs typeface="Candara" charset="0"/>
              </a:rPr>
              <a:t>Storytelling is hardwired into our brains</a:t>
            </a:r>
          </a:p>
          <a:p>
            <a:endParaRPr lang="en-US" sz="4400" dirty="0">
              <a:ea typeface="Candara" charset="0"/>
              <a:cs typeface="Candara" charset="0"/>
            </a:endParaRPr>
          </a:p>
          <a:p>
            <a:endParaRPr lang="en-US" sz="4400" dirty="0">
              <a:ea typeface="Candara" charset="0"/>
              <a:cs typeface="Candara" charset="0"/>
            </a:endParaRPr>
          </a:p>
          <a:p>
            <a:endParaRPr lang="en-US" sz="4400" dirty="0">
              <a:ea typeface="Candara" charset="0"/>
              <a:cs typeface="Candara" charset="0"/>
            </a:endParaRPr>
          </a:p>
        </p:txBody>
      </p:sp>
    </p:spTree>
    <p:extLst>
      <p:ext uri="{BB962C8B-B14F-4D97-AF65-F5344CB8AC3E}">
        <p14:creationId xmlns:p14="http://schemas.microsoft.com/office/powerpoint/2010/main" val="156560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6896" y="1170432"/>
            <a:ext cx="6711696" cy="5078313"/>
          </a:xfrm>
          <a:prstGeom prst="rect">
            <a:avLst/>
          </a:prstGeom>
          <a:noFill/>
        </p:spPr>
        <p:txBody>
          <a:bodyPr wrap="square" rtlCol="0">
            <a:spAutoFit/>
          </a:bodyPr>
          <a:lstStyle/>
          <a:p>
            <a:pPr algn="ctr"/>
            <a:r>
              <a:rPr lang="en-US" sz="3600" dirty="0">
                <a:ea typeface="Candara" charset="0"/>
                <a:cs typeface="Candara" charset="0"/>
              </a:rPr>
              <a:t>Neat narratives arrange complex reality into </a:t>
            </a:r>
            <a:r>
              <a:rPr lang="en-US" sz="3600" dirty="0">
                <a:solidFill>
                  <a:srgbClr val="FF0000"/>
                </a:solidFill>
                <a:ea typeface="Candara" charset="0"/>
                <a:cs typeface="Candara" charset="0"/>
              </a:rPr>
              <a:t>tidy parcels</a:t>
            </a:r>
          </a:p>
          <a:p>
            <a:pPr algn="ctr"/>
            <a:endParaRPr lang="en-US" sz="3600" dirty="0">
              <a:ea typeface="Candara" charset="0"/>
              <a:cs typeface="Candara" charset="0"/>
            </a:endParaRPr>
          </a:p>
          <a:p>
            <a:pPr algn="ctr"/>
            <a:r>
              <a:rPr lang="en-US" sz="3600" dirty="0">
                <a:ea typeface="Candara" charset="0"/>
                <a:cs typeface="Candara" charset="0"/>
              </a:rPr>
              <a:t>Without them our lives would be a mess of details</a:t>
            </a:r>
          </a:p>
          <a:p>
            <a:pPr algn="ctr"/>
            <a:endParaRPr lang="en-US" sz="3600" dirty="0">
              <a:ea typeface="Candara" charset="0"/>
              <a:cs typeface="Candara" charset="0"/>
            </a:endParaRPr>
          </a:p>
          <a:p>
            <a:pPr algn="ctr"/>
            <a:r>
              <a:rPr lang="en-US" sz="3600" dirty="0">
                <a:ea typeface="Candara" charset="0"/>
                <a:cs typeface="Candara" charset="0"/>
              </a:rPr>
              <a:t>We create meaningful patterns to avoid overwhelm</a:t>
            </a:r>
          </a:p>
          <a:p>
            <a:endParaRPr lang="en-US" sz="3600" dirty="0">
              <a:ea typeface="Candara" charset="0"/>
              <a:cs typeface="Candara" charset="0"/>
            </a:endParaRPr>
          </a:p>
        </p:txBody>
      </p:sp>
    </p:spTree>
    <p:extLst>
      <p:ext uri="{BB962C8B-B14F-4D97-AF65-F5344CB8AC3E}">
        <p14:creationId xmlns:p14="http://schemas.microsoft.com/office/powerpoint/2010/main" val="164635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D797B0-989D-604C-BC34-957F21A6CB78}"/>
              </a:ext>
            </a:extLst>
          </p:cNvPr>
          <p:cNvSpPr txBox="1"/>
          <p:nvPr/>
        </p:nvSpPr>
        <p:spPr>
          <a:xfrm>
            <a:off x="3846341" y="1508897"/>
            <a:ext cx="4229100" cy="3170099"/>
          </a:xfrm>
          <a:prstGeom prst="rect">
            <a:avLst/>
          </a:prstGeom>
          <a:noFill/>
        </p:spPr>
        <p:txBody>
          <a:bodyPr wrap="square" rtlCol="0">
            <a:spAutoFit/>
          </a:bodyPr>
          <a:lstStyle/>
          <a:p>
            <a:r>
              <a:rPr lang="en-US" sz="3200" dirty="0">
                <a:solidFill>
                  <a:srgbClr val="FF0000"/>
                </a:solidFill>
              </a:rPr>
              <a:t>Joining the dots</a:t>
            </a:r>
          </a:p>
          <a:p>
            <a:endParaRPr lang="en-US" sz="2800" dirty="0"/>
          </a:p>
          <a:p>
            <a:r>
              <a:rPr lang="en-US" sz="2800" dirty="0"/>
              <a:t>The experiencing self</a:t>
            </a:r>
          </a:p>
          <a:p>
            <a:endParaRPr lang="en-US" sz="2800" dirty="0"/>
          </a:p>
          <a:p>
            <a:r>
              <a:rPr lang="en-US" sz="2800" dirty="0"/>
              <a:t>The narrating self</a:t>
            </a:r>
          </a:p>
          <a:p>
            <a:endParaRPr lang="en-US" sz="2800" dirty="0"/>
          </a:p>
          <a:p>
            <a:endParaRPr lang="en-US" sz="2800" dirty="0"/>
          </a:p>
        </p:txBody>
      </p:sp>
    </p:spTree>
    <p:extLst>
      <p:ext uri="{BB962C8B-B14F-4D97-AF65-F5344CB8AC3E}">
        <p14:creationId xmlns:p14="http://schemas.microsoft.com/office/powerpoint/2010/main" val="3546414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5531</TotalTime>
  <Words>1337</Words>
  <Application>Microsoft Macintosh PowerPoint</Application>
  <PresentationFormat>Widescreen</PresentationFormat>
  <Paragraphs>198</Paragraphs>
  <Slides>60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Candara</vt:lpstr>
      <vt:lpstr>Office Theme</vt:lpstr>
      <vt:lpstr>PowerPoint Presentation</vt:lpstr>
      <vt:lpstr>Change how you think about writing</vt:lpstr>
      <vt:lpstr>  Write more effectively  Clearly communicate your written ideas   Get more people to accept what you write  Have your writing read  </vt:lpstr>
      <vt:lpstr>You are not just writing about subjects…</vt:lpstr>
      <vt:lpstr>You are communicating them</vt:lpstr>
      <vt:lpstr>                    Storytelling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style of News Writing</vt:lpstr>
      <vt:lpstr>Simplicity</vt:lpstr>
      <vt:lpstr>News has to be understood by all</vt:lpstr>
      <vt:lpstr>Key Structure – The Inverted Pyramid</vt:lpstr>
      <vt:lpstr>PowerPoint Presentation</vt:lpstr>
      <vt:lpstr>Inverted Pyramid</vt:lpstr>
      <vt:lpstr>PowerPoint Presentation</vt:lpstr>
      <vt:lpstr>Two Important Points</vt:lpstr>
      <vt:lpstr>PowerPoint Presentation</vt:lpstr>
      <vt:lpstr>Preparing the pitch</vt:lpstr>
      <vt:lpstr>PowerPoint Presentation</vt:lpstr>
      <vt:lpstr>PowerPoint Presentation</vt:lpstr>
      <vt:lpstr>Delivering the Pitch  3 to 5 key messages</vt:lpstr>
      <vt:lpstr>PowerPoint Presentation</vt:lpstr>
      <vt:lpstr>Non-Verbal Communication</vt:lpstr>
      <vt:lpstr>PowerPoint Presentation</vt:lpstr>
      <vt:lpstr>Powerful gestures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O'Donovan</dc:creator>
  <cp:lastModifiedBy>Frank O Donovan</cp:lastModifiedBy>
  <cp:revision>134</cp:revision>
  <dcterms:created xsi:type="dcterms:W3CDTF">2017-08-23T14:34:22Z</dcterms:created>
  <dcterms:modified xsi:type="dcterms:W3CDTF">2023-01-24T12:01:45Z</dcterms:modified>
</cp:coreProperties>
</file>