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555" r:id="rId3"/>
    <p:sldId id="257" r:id="rId4"/>
    <p:sldId id="297" r:id="rId5"/>
    <p:sldId id="259" r:id="rId6"/>
    <p:sldId id="556" r:id="rId7"/>
    <p:sldId id="279" r:id="rId8"/>
    <p:sldId id="280" r:id="rId9"/>
    <p:sldId id="283" r:id="rId10"/>
    <p:sldId id="282" r:id="rId11"/>
    <p:sldId id="284" r:id="rId12"/>
    <p:sldId id="285" r:id="rId13"/>
    <p:sldId id="286" r:id="rId14"/>
    <p:sldId id="287" r:id="rId15"/>
    <p:sldId id="290" r:id="rId16"/>
    <p:sldId id="291" r:id="rId17"/>
    <p:sldId id="263" r:id="rId18"/>
    <p:sldId id="270" r:id="rId19"/>
    <p:sldId id="292" r:id="rId20"/>
    <p:sldId id="261" r:id="rId21"/>
    <p:sldId id="298" r:id="rId22"/>
    <p:sldId id="541" r:id="rId23"/>
    <p:sldId id="276" r:id="rId24"/>
    <p:sldId id="539" r:id="rId25"/>
    <p:sldId id="534" r:id="rId26"/>
    <p:sldId id="542" r:id="rId27"/>
    <p:sldId id="266" r:id="rId28"/>
    <p:sldId id="543" r:id="rId29"/>
    <p:sldId id="544" r:id="rId30"/>
    <p:sldId id="535" r:id="rId31"/>
    <p:sldId id="545" r:id="rId32"/>
    <p:sldId id="546" r:id="rId33"/>
    <p:sldId id="547" r:id="rId34"/>
    <p:sldId id="299" r:id="rId35"/>
    <p:sldId id="536" r:id="rId36"/>
    <p:sldId id="300" r:id="rId37"/>
    <p:sldId id="301" r:id="rId38"/>
    <p:sldId id="554" r:id="rId39"/>
    <p:sldId id="293" r:id="rId40"/>
    <p:sldId id="558" r:id="rId41"/>
    <p:sldId id="552" r:id="rId42"/>
    <p:sldId id="294" r:id="rId43"/>
    <p:sldId id="540" r:id="rId4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00"/>
    <p:restoredTop sz="96197"/>
  </p:normalViewPr>
  <p:slideViewPr>
    <p:cSldViewPr snapToGrid="0">
      <p:cViewPr varScale="1">
        <p:scale>
          <a:sx n="83" d="100"/>
          <a:sy n="83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ichard33\Documents\Creators'%20Earnings\Final%20Report\Sections\Chapter%206\OCC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Most Popular Tracks as a Percentage</a:t>
            </a:r>
            <a:r>
              <a:rPr lang="en-US" sz="1200" baseline="0"/>
              <a:t> of All Streams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DistributionTracks'!$A$94</c:f>
              <c:strCache>
                <c:ptCount val="1"/>
                <c:pt idx="0">
                  <c:v>Top 0.1%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'% DistributionTracks'!$B$93:$H$93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'% DistributionTracks'!$B$94:$H$94</c:f>
              <c:numCache>
                <c:formatCode>0%</c:formatCode>
                <c:ptCount val="7"/>
                <c:pt idx="0">
                  <c:v>0.4</c:v>
                </c:pt>
                <c:pt idx="1">
                  <c:v>0.42</c:v>
                </c:pt>
                <c:pt idx="2">
                  <c:v>0.45</c:v>
                </c:pt>
                <c:pt idx="3">
                  <c:v>0.44</c:v>
                </c:pt>
                <c:pt idx="4">
                  <c:v>0.46</c:v>
                </c:pt>
                <c:pt idx="5">
                  <c:v>0.43</c:v>
                </c:pt>
                <c:pt idx="6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A-A548-9A49-A9288481DC92}"/>
            </c:ext>
          </c:extLst>
        </c:ser>
        <c:ser>
          <c:idx val="1"/>
          <c:order val="1"/>
          <c:tx>
            <c:strRef>
              <c:f>'% DistributionTracks'!$A$95</c:f>
              <c:strCache>
                <c:ptCount val="1"/>
                <c:pt idx="0">
                  <c:v>Top 0.4%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'% DistributionTracks'!$B$93:$H$93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'% DistributionTracks'!$B$95:$H$95</c:f>
              <c:numCache>
                <c:formatCode>0%</c:formatCode>
                <c:ptCount val="7"/>
                <c:pt idx="0">
                  <c:v>0.6</c:v>
                </c:pt>
                <c:pt idx="1">
                  <c:v>0.62</c:v>
                </c:pt>
                <c:pt idx="2">
                  <c:v>0.65</c:v>
                </c:pt>
                <c:pt idx="3">
                  <c:v>0.65</c:v>
                </c:pt>
                <c:pt idx="4">
                  <c:v>0.67</c:v>
                </c:pt>
                <c:pt idx="5">
                  <c:v>0.65</c:v>
                </c:pt>
                <c:pt idx="6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BA-A548-9A49-A9288481DC92}"/>
            </c:ext>
          </c:extLst>
        </c:ser>
        <c:ser>
          <c:idx val="2"/>
          <c:order val="2"/>
          <c:tx>
            <c:strRef>
              <c:f>'% DistributionTracks'!$A$96</c:f>
              <c:strCache>
                <c:ptCount val="1"/>
                <c:pt idx="0">
                  <c:v>Top 1%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'% DistributionTracks'!$B$93:$H$93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'% DistributionTracks'!$B$96:$H$96</c:f>
              <c:numCache>
                <c:formatCode>0%</c:formatCode>
                <c:ptCount val="7"/>
                <c:pt idx="0">
                  <c:v>0.73</c:v>
                </c:pt>
                <c:pt idx="1">
                  <c:v>0.75</c:v>
                </c:pt>
                <c:pt idx="2">
                  <c:v>0.77</c:v>
                </c:pt>
                <c:pt idx="3">
                  <c:v>0.78</c:v>
                </c:pt>
                <c:pt idx="4">
                  <c:v>0.8</c:v>
                </c:pt>
                <c:pt idx="5">
                  <c:v>0.78</c:v>
                </c:pt>
                <c:pt idx="6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BA-A548-9A49-A9288481DC92}"/>
            </c:ext>
          </c:extLst>
        </c:ser>
        <c:ser>
          <c:idx val="3"/>
          <c:order val="3"/>
          <c:tx>
            <c:strRef>
              <c:f>'% DistributionTracks'!$A$97</c:f>
              <c:strCache>
                <c:ptCount val="1"/>
                <c:pt idx="0">
                  <c:v>Top 10%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'% DistributionTracks'!$B$93:$H$93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'% DistributionTracks'!$B$97:$H$97</c:f>
              <c:numCache>
                <c:formatCode>0%</c:formatCode>
                <c:ptCount val="7"/>
                <c:pt idx="0">
                  <c:v>0.95</c:v>
                </c:pt>
                <c:pt idx="1">
                  <c:v>0.96</c:v>
                </c:pt>
                <c:pt idx="2">
                  <c:v>0.96</c:v>
                </c:pt>
                <c:pt idx="3">
                  <c:v>0.97</c:v>
                </c:pt>
                <c:pt idx="4">
                  <c:v>0.97</c:v>
                </c:pt>
                <c:pt idx="5">
                  <c:v>0.97</c:v>
                </c:pt>
                <c:pt idx="6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BA-A548-9A49-A9288481DC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3096992"/>
        <c:axId val="1673098672"/>
      </c:barChart>
      <c:catAx>
        <c:axId val="167309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3098672"/>
        <c:crosses val="autoZero"/>
        <c:auto val="1"/>
        <c:lblAlgn val="ctr"/>
        <c:lblOffset val="100"/>
        <c:noMultiLvlLbl val="0"/>
      </c:catAx>
      <c:valAx>
        <c:axId val="16730986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309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5B99-6931-E241-B74B-E520102F209E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7FDF9-60E5-2140-8A7A-9CC91B67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14D4-28DD-DE4C-A65A-4237874715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9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3C6C7-63EF-4A40-815F-6150C0CAE17C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25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AA1C85-7F98-5D0D-5D38-AE75E59DD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487194F-EF0E-462D-A5D3-951E9B45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2AED3E-DB5C-4211-9A66-0A7831BE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507073-BC80-7815-4476-BC694287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E163B9-7D3A-DD52-6E04-B0CFA026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8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F26BF6-D21B-9222-44B1-089D2B39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086B5E2-2C38-1190-7FA0-35F14F3FB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71EA12-B61F-CE85-92F7-22EFDD62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25AA7E-A8AE-F36D-BEA3-953076A2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B2493D-F7D9-2656-225D-35DC896B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316E313-9DB6-D9FB-30D2-AA46703C5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F8D0478-FD9A-8AD5-A3A1-A63C6F2DA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D3ACB-6909-14B3-19B1-A3AD196D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FA98D6-4412-43E3-7178-9FC6AF99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1BE22D-0A8F-9055-CF08-8CEB79B3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27DA07-FC7D-035C-6B24-8206F29B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87A4F0-D95F-A826-D882-0A4545D03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B41CC0-87D3-4CBB-B221-E6F2FCCF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C858A4-14DB-CFDB-0824-6D2A3ADF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46C439-6D11-EE24-502C-892238FC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4E02F6-5ACF-55C1-D4A1-D37BAE59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974018-8003-6F93-B206-14874E279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9ED507-C240-C18D-109B-E0C37F9E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E59B31-6DEE-E28F-F4B4-718D950F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D2E69A-30A9-4A17-CB07-15185317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78A0D-4D79-EC09-8375-5BD0B937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41F9EC-179F-F536-4972-26F4754FA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8667BE-31AA-DD8C-1026-3EBB55208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86DC570-2B03-B15D-A869-F09D0A2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24E68BB-81D4-0EFE-0888-F176555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E1C72B-3618-6623-8B49-F4FA89C0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3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FB3B2B-3A88-B37D-3841-37F93741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46B4F8-2FFD-F5E3-8AE5-B939C38F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6EDF4EA-AE50-34AB-DD60-E472563CB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A845C81-F79B-00DF-CD09-71D9FDE31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78AA145-A833-66F1-A18A-FF8F558ED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21BEAB3-42D8-661B-84DD-C75BABCA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C3D264D-5ACC-F380-CC3C-B6846E86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0874769-ACB7-9017-DE28-BB4BCE67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1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918B3A-B4EF-66D4-681A-DE3E22E7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E9E1CC-F7A5-5E5B-D059-427C8DF2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78B1CFF-B1E6-3A5B-2CDD-89B38EBC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5DF42B3-9C56-5E24-61EF-7257FEFD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5968A71-F0AA-7F0A-3229-2AF78164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D8B6C2C-6A1E-1A3E-79D8-28BB11E2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98071E-A469-0191-9765-4BC92B5D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DA104-F52C-69B2-D0F4-7BBD3C15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6650AF-B818-5534-837C-F488E6C64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1B368BE-0036-4FA8-5253-04E4165E7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A075BA-7910-CC6A-6CF5-51E1299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170E15-EB50-957E-8A3B-D95EE597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63C666-CD1D-BEA8-8E52-56A077A7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98D666-8EF5-3B63-E68F-0472D98A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029637A-B715-D5D0-B12D-7DA9718A7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F98E96A-DAE3-2B2E-FF0A-DDB9DC9A9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D69368-FDA6-7008-64C0-BB86D5C4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BD673F-8D57-B3B8-FDB4-EC4BC682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6F0A32-1516-1FB8-5B7F-1ED6A920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91795E9-8681-9EFA-F7BE-741F16A7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351CA9-97CD-E9A9-8D33-FF6503081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D037E8-276A-B7FF-6337-076F392F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F66B-84C0-C740-8B78-88965E3EDD97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F655DD-3D1C-AF3D-EB16-537B8F628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BC41-44D6-7765-A493-27915C7E7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B4E3-A970-654E-9361-58E6FBC31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.nordgard@uia.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2FD8B8-ED45-E71D-7AA4-E96F076AD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Impacts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Digitalisation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Music Markets</a:t>
            </a:r>
            <a:endParaRPr lang="en-US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4DD8D79-F987-4E3D-19F8-2E9120F4F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</a:t>
            </a:r>
            <a:r>
              <a:rPr lang="en-US" dirty="0" err="1"/>
              <a:t>Nordgård</a:t>
            </a:r>
            <a:endParaRPr lang="en-US" dirty="0"/>
          </a:p>
          <a:p>
            <a:r>
              <a:rPr lang="en-US" dirty="0"/>
              <a:t>Timisoara, 2023</a:t>
            </a:r>
          </a:p>
          <a:p>
            <a:r>
              <a:rPr lang="en-US" dirty="0"/>
              <a:t>University of </a:t>
            </a:r>
            <a:r>
              <a:rPr lang="en-US" dirty="0" err="1"/>
              <a:t>Agder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6A08D6-FD44-2AF9-116B-083AC54E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82805"/>
            <a:ext cx="3990278" cy="7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9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do lo que sabemos de Midnights, el nuevo álbum de Taylor Swift">
            <a:extLst>
              <a:ext uri="{FF2B5EF4-FFF2-40B4-BE49-F238E27FC236}">
                <a16:creationId xmlns:a16="http://schemas.microsoft.com/office/drawing/2014/main" id="{0B7EF1F2-1748-518C-2FA0-322B085A8B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2733"/>
            <a:ext cx="10905066" cy="545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7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3B5FC1-5D21-ACF3-73C1-23879959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F0917F-97AC-0B50-E57E-393624C88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0C91BE7-C687-56D9-D862-BCDE32CEAAED}"/>
              </a:ext>
            </a:extLst>
          </p:cNvPr>
          <p:cNvSpPr txBox="1"/>
          <p:nvPr/>
        </p:nvSpPr>
        <p:spPr>
          <a:xfrm>
            <a:off x="484094" y="4159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124" name="Picture 4" descr="The Defiant Ones' Tells Jimmy Iovine And Dr. Dre's Unlikely Story : NPR">
            <a:extLst>
              <a:ext uri="{FF2B5EF4-FFF2-40B4-BE49-F238E27FC236}">
                <a16:creationId xmlns:a16="http://schemas.microsoft.com/office/drawing/2014/main" id="{5F084059-CB4D-7F4D-FBC6-D9ED3799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365125"/>
            <a:ext cx="11204294" cy="63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2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CC3B72-F192-2352-81F5-80354A1A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DADF76-DB88-5F2D-344A-85B7912A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potify - Technical.ly">
            <a:extLst>
              <a:ext uri="{FF2B5EF4-FFF2-40B4-BE49-F238E27FC236}">
                <a16:creationId xmlns:a16="http://schemas.microsoft.com/office/drawing/2014/main" id="{E6767E60-E6A0-11EF-C3B0-ED5F8446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7" y="1690688"/>
            <a:ext cx="11134165" cy="33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1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316B88F-8C6A-1045-EB78-A60B0759E6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215811"/>
            <a:ext cx="10905066" cy="242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7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What's the difference between Google and Alphabet? | WIRED UK">
            <a:extLst>
              <a:ext uri="{FF2B5EF4-FFF2-40B4-BE49-F238E27FC236}">
                <a16:creationId xmlns:a16="http://schemas.microsoft.com/office/drawing/2014/main" id="{786257AF-D78D-2A71-A562-E6EA3F56BC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8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Music Industries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111586" y="3027077"/>
            <a:ext cx="2275694" cy="2136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7200" dirty="0"/>
              <a:t>B</a:t>
            </a:r>
          </a:p>
        </p:txBody>
      </p:sp>
      <p:sp>
        <p:nvSpPr>
          <p:cNvPr id="6" name="Plassholder for innhold 4"/>
          <p:cNvSpPr txBox="1">
            <a:spLocks/>
          </p:cNvSpPr>
          <p:nvPr/>
        </p:nvSpPr>
        <p:spPr>
          <a:xfrm>
            <a:off x="1855165" y="3027077"/>
            <a:ext cx="2275694" cy="2136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7200" dirty="0"/>
              <a:t>A</a:t>
            </a:r>
          </a:p>
        </p:txBody>
      </p:sp>
      <p:sp>
        <p:nvSpPr>
          <p:cNvPr id="7" name="Plassholder for innhold 4"/>
          <p:cNvSpPr txBox="1">
            <a:spLocks/>
          </p:cNvSpPr>
          <p:nvPr/>
        </p:nvSpPr>
        <p:spPr>
          <a:xfrm>
            <a:off x="4958153" y="3027077"/>
            <a:ext cx="2275694" cy="213647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7200" dirty="0"/>
              <a:t>?</a:t>
            </a:r>
          </a:p>
        </p:txBody>
      </p:sp>
      <p:sp>
        <p:nvSpPr>
          <p:cNvPr id="8" name="Pil høyre 7"/>
          <p:cNvSpPr/>
          <p:nvPr/>
        </p:nvSpPr>
        <p:spPr>
          <a:xfrm>
            <a:off x="7327336" y="3567516"/>
            <a:ext cx="733806" cy="1055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Pil høyre 9"/>
          <p:cNvSpPr/>
          <p:nvPr/>
        </p:nvSpPr>
        <p:spPr>
          <a:xfrm>
            <a:off x="4199126" y="3567516"/>
            <a:ext cx="733806" cy="1055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5B67DD0-B6B2-DF87-5A45-0A584706CE8B}"/>
              </a:ext>
            </a:extLst>
          </p:cNvPr>
          <p:cNvSpPr txBox="1"/>
          <p:nvPr/>
        </p:nvSpPr>
        <p:spPr>
          <a:xfrm>
            <a:off x="838200" y="1928813"/>
            <a:ext cx="696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Whatever exists in the space between artist and fan?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4108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Music Industries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/>
              <a:t>Important notions:</a:t>
            </a:r>
          </a:p>
          <a:p>
            <a:pPr marL="557213" indent="-557213">
              <a:buFont typeface="+mj-lt"/>
              <a:buAutoNum type="arabicPeriod"/>
            </a:pPr>
            <a:r>
              <a:rPr lang="en-GB" sz="2700" dirty="0"/>
              <a:t>The music industry performs particular functions (</a:t>
            </a:r>
            <a:r>
              <a:rPr lang="en-GB" sz="2700" dirty="0" err="1"/>
              <a:t>Nordgård</a:t>
            </a:r>
            <a:r>
              <a:rPr lang="en-GB" sz="2700" dirty="0"/>
              <a:t>, 2018)</a:t>
            </a:r>
          </a:p>
          <a:p>
            <a:pPr marL="1014413" lvl="1" indent="-557213">
              <a:buFont typeface="+mj-lt"/>
              <a:buAutoNum type="alphaLcParenR"/>
            </a:pPr>
            <a:r>
              <a:rPr lang="en-GB" sz="2300" dirty="0"/>
              <a:t>Makes possible to differentiate between stakeholders</a:t>
            </a:r>
          </a:p>
          <a:p>
            <a:pPr marL="1014413" lvl="1" indent="-557213">
              <a:buFont typeface="+mj-lt"/>
              <a:buAutoNum type="alphaLcParenR"/>
            </a:pPr>
            <a:r>
              <a:rPr lang="en-GB" sz="2300" dirty="0"/>
              <a:t>Makes possible to draw lines</a:t>
            </a:r>
          </a:p>
          <a:p>
            <a:pPr marL="557213" indent="-557213">
              <a:buFont typeface="+mj-lt"/>
              <a:buAutoNum type="arabicPeriod"/>
            </a:pPr>
            <a:r>
              <a:rPr lang="en-GB" sz="2700" dirty="0"/>
              <a:t>The music industry is plural – with different logics and structures</a:t>
            </a:r>
          </a:p>
          <a:p>
            <a:pPr marL="1014413" lvl="1" indent="-557213">
              <a:buFont typeface="+mj-lt"/>
              <a:buAutoNum type="alphaLcParenR"/>
            </a:pPr>
            <a:r>
              <a:rPr lang="en-US" dirty="0"/>
              <a:t>Often referred to as three sectors: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Live music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Recorded music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Publishing</a:t>
            </a:r>
            <a:endParaRPr lang="en-GB" sz="2700" dirty="0"/>
          </a:p>
          <a:p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66660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Change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changing?</a:t>
            </a:r>
          </a:p>
          <a:p>
            <a:r>
              <a:rPr lang="en-GB" dirty="0"/>
              <a:t>Digital change has a lot of hype around it</a:t>
            </a:r>
          </a:p>
          <a:p>
            <a:r>
              <a:rPr lang="en-GB" dirty="0"/>
              <a:t>Important to address it soberly and carefully</a:t>
            </a:r>
          </a:p>
          <a:p>
            <a:r>
              <a:rPr lang="en-GB" dirty="0"/>
              <a:t>Many parties have big interests in the game</a:t>
            </a:r>
          </a:p>
          <a:p>
            <a:r>
              <a:rPr lang="en-GB" dirty="0"/>
              <a:t>Many reasons to over-sell both problems AND solutions!</a:t>
            </a:r>
          </a:p>
        </p:txBody>
      </p:sp>
    </p:spTree>
    <p:extLst>
      <p:ext uri="{BB962C8B-B14F-4D97-AF65-F5344CB8AC3E}">
        <p14:creationId xmlns:p14="http://schemas.microsoft.com/office/powerpoint/2010/main" val="269989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Change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challenge is, change has always been an integral part of the music industries</a:t>
            </a:r>
          </a:p>
          <a:p>
            <a:pPr lvl="1"/>
            <a:r>
              <a:rPr lang="en-GB" sz="2800" dirty="0"/>
              <a:t>A defining part?</a:t>
            </a:r>
          </a:p>
          <a:p>
            <a:pPr marL="457200" lvl="1" indent="0">
              <a:buNone/>
            </a:pPr>
            <a:r>
              <a:rPr lang="nb-NO" sz="2000" i="1" dirty="0">
                <a:latin typeface="Helvetica" pitchFamily="2" charset="0"/>
              </a:rPr>
              <a:t>-</a:t>
            </a:r>
            <a:r>
              <a:rPr lang="nb-NO" sz="2000" i="1" dirty="0">
                <a:effectLst/>
                <a:latin typeface="Helvetica" pitchFamily="2" charset="0"/>
              </a:rPr>
              <a:t>Pop </a:t>
            </a:r>
            <a:r>
              <a:rPr lang="nb-NO" sz="2000" i="1" dirty="0" err="1">
                <a:effectLst/>
                <a:latin typeface="Helvetica" pitchFamily="2" charset="0"/>
              </a:rPr>
              <a:t>music</a:t>
            </a:r>
            <a:r>
              <a:rPr lang="nb-NO" sz="2000" i="1" dirty="0">
                <a:effectLst/>
                <a:latin typeface="Helvetica" pitchFamily="2" charset="0"/>
              </a:rPr>
              <a:t> as </a:t>
            </a:r>
            <a:r>
              <a:rPr lang="nb-NO" sz="2000" i="1" dirty="0" err="1">
                <a:effectLst/>
                <a:latin typeface="Helvetica" pitchFamily="2" charset="0"/>
              </a:rPr>
              <a:t>we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 err="1">
                <a:effectLst/>
                <a:latin typeface="Helvetica" pitchFamily="2" charset="0"/>
              </a:rPr>
              <a:t>know</a:t>
            </a:r>
            <a:r>
              <a:rPr lang="nb-NO" sz="2000" i="1" dirty="0">
                <a:effectLst/>
                <a:latin typeface="Helvetica" pitchFamily="2" charset="0"/>
              </a:rPr>
              <a:t> it </a:t>
            </a:r>
            <a:r>
              <a:rPr lang="nb-NO" sz="2000" i="1" dirty="0" err="1">
                <a:effectLst/>
                <a:latin typeface="Helvetica" pitchFamily="2" charset="0"/>
              </a:rPr>
              <a:t>now</a:t>
            </a:r>
            <a:r>
              <a:rPr lang="nb-NO" sz="2000" i="1" dirty="0">
                <a:effectLst/>
                <a:latin typeface="Helvetica" pitchFamily="2" charset="0"/>
              </a:rPr>
              <a:t> has </a:t>
            </a:r>
            <a:r>
              <a:rPr lang="nb-NO" sz="2000" i="1" dirty="0" err="1">
                <a:effectLst/>
                <a:latin typeface="Helvetica" pitchFamily="2" charset="0"/>
              </a:rPr>
              <a:t>been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 err="1">
                <a:effectLst/>
                <a:latin typeface="Helvetica" pitchFamily="2" charset="0"/>
              </a:rPr>
              <a:t>shaped</a:t>
            </a:r>
            <a:r>
              <a:rPr lang="nb-NO" sz="2000" i="1" dirty="0">
                <a:effectLst/>
                <a:latin typeface="Helvetica" pitchFamily="2" charset="0"/>
              </a:rPr>
              <a:t> by </a:t>
            </a:r>
            <a:r>
              <a:rPr lang="nb-NO" sz="2000" i="1" dirty="0" err="1">
                <a:effectLst/>
                <a:latin typeface="Helvetica" pitchFamily="2" charset="0"/>
              </a:rPr>
              <a:t>the</a:t>
            </a:r>
            <a:r>
              <a:rPr lang="nb-NO" sz="2000" i="1" dirty="0">
                <a:effectLst/>
                <a:latin typeface="Helvetica" pitchFamily="2" charset="0"/>
              </a:rPr>
              <a:t> problems </a:t>
            </a:r>
            <a:r>
              <a:rPr lang="nb-NO" sz="2000" i="1" dirty="0" err="1">
                <a:effectLst/>
                <a:latin typeface="Helvetica" pitchFamily="2" charset="0"/>
              </a:rPr>
              <a:t>of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 err="1">
                <a:effectLst/>
                <a:latin typeface="Helvetica" pitchFamily="2" charset="0"/>
              </a:rPr>
              <a:t>making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 err="1">
                <a:effectLst/>
                <a:latin typeface="Helvetica" pitchFamily="2" charset="0"/>
              </a:rPr>
              <a:t>music</a:t>
            </a:r>
            <a:r>
              <a:rPr lang="nb-NO" sz="2000" i="1" dirty="0">
                <a:effectLst/>
                <a:latin typeface="Helvetica" pitchFamily="2" charset="0"/>
              </a:rPr>
              <a:t> a </a:t>
            </a:r>
            <a:r>
              <a:rPr lang="nb-NO" sz="2000" i="1" dirty="0" err="1">
                <a:effectLst/>
                <a:latin typeface="Helvetica" pitchFamily="2" charset="0"/>
              </a:rPr>
              <a:t>commodity</a:t>
            </a:r>
            <a:r>
              <a:rPr lang="nb-NO" sz="2000" i="1" dirty="0">
                <a:effectLst/>
                <a:latin typeface="Helvetica" pitchFamily="2" charset="0"/>
              </a:rPr>
              <a:t> and </a:t>
            </a:r>
            <a:r>
              <a:rPr lang="nb-NO" sz="2000" i="1" dirty="0" err="1">
                <a:effectLst/>
                <a:latin typeface="Helvetica" pitchFamily="2" charset="0"/>
              </a:rPr>
              <a:t>the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 err="1">
                <a:effectLst/>
                <a:latin typeface="Helvetica" pitchFamily="2" charset="0"/>
              </a:rPr>
              <a:t>challenges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 err="1">
                <a:effectLst/>
                <a:latin typeface="Helvetica" pitchFamily="2" charset="0"/>
              </a:rPr>
              <a:t>of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 err="1">
                <a:effectLst/>
                <a:latin typeface="Helvetica" pitchFamily="2" charset="0"/>
              </a:rPr>
              <a:t>adapting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 err="1">
                <a:effectLst/>
                <a:latin typeface="Helvetica" pitchFamily="2" charset="0"/>
              </a:rPr>
              <a:t>moneymaking</a:t>
            </a:r>
            <a:r>
              <a:rPr lang="nb-NO" sz="2000" dirty="0">
                <a:latin typeface="Helvetica" pitchFamily="2" charset="0"/>
              </a:rPr>
              <a:t> </a:t>
            </a:r>
            <a:r>
              <a:rPr lang="nb-NO" sz="2000" i="1" dirty="0">
                <a:effectLst/>
                <a:latin typeface="Helvetica" pitchFamily="2" charset="0"/>
              </a:rPr>
              <a:t>to </a:t>
            </a:r>
            <a:r>
              <a:rPr lang="nb-NO" sz="2000" i="1" dirty="0" err="1">
                <a:effectLst/>
                <a:latin typeface="Helvetica" pitchFamily="2" charset="0"/>
              </a:rPr>
              <a:t>changing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 err="1">
                <a:effectLst/>
                <a:latin typeface="Helvetica" pitchFamily="2" charset="0"/>
              </a:rPr>
              <a:t>technologies</a:t>
            </a:r>
            <a:r>
              <a:rPr lang="nb-NO" sz="2000" i="1" dirty="0">
                <a:effectLst/>
                <a:latin typeface="Helvetica" pitchFamily="2" charset="0"/>
              </a:rPr>
              <a:t>. (</a:t>
            </a:r>
            <a:r>
              <a:rPr lang="nb-NO" sz="2000" i="1" dirty="0" err="1">
                <a:effectLst/>
                <a:latin typeface="Helvetica" pitchFamily="2" charset="0"/>
              </a:rPr>
              <a:t>Frith</a:t>
            </a:r>
            <a:r>
              <a:rPr lang="nb-NO" sz="2000" i="1" dirty="0">
                <a:effectLst/>
                <a:latin typeface="Helvetica" pitchFamily="2" charset="0"/>
              </a:rPr>
              <a:t> </a:t>
            </a:r>
            <a:r>
              <a:rPr lang="nb-NO" sz="2000" i="1" dirty="0">
                <a:solidFill>
                  <a:srgbClr val="0000FF"/>
                </a:solidFill>
                <a:effectLst/>
                <a:latin typeface="Helvetica" pitchFamily="2" charset="0"/>
              </a:rPr>
              <a:t>2001</a:t>
            </a:r>
            <a:r>
              <a:rPr lang="nb-NO" sz="2000" i="1" dirty="0">
                <a:effectLst/>
                <a:latin typeface="Helvetica" pitchFamily="2" charset="0"/>
              </a:rPr>
              <a:t>: 26)</a:t>
            </a:r>
            <a:endParaRPr lang="en-GB" sz="2000" dirty="0"/>
          </a:p>
          <a:p>
            <a:r>
              <a:rPr lang="en-GB" sz="3200" dirty="0"/>
              <a:t>Question is: Does anything separate these changes from prior changes?</a:t>
            </a:r>
          </a:p>
        </p:txBody>
      </p:sp>
    </p:spTree>
    <p:extLst>
      <p:ext uri="{BB962C8B-B14F-4D97-AF65-F5344CB8AC3E}">
        <p14:creationId xmlns:p14="http://schemas.microsoft.com/office/powerpoint/2010/main" val="295766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3FFE73-EF8B-E748-2E69-D700E641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Important Changes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D7580D-5859-5A9F-87AA-1548B6CED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New modes for </a:t>
            </a:r>
            <a:r>
              <a:rPr lang="nb-NO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discovery</a:t>
            </a:r>
            <a:r>
              <a:rPr lang="nb-NO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and artist-fan </a:t>
            </a:r>
            <a:r>
              <a:rPr lang="nb-NO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relations</a:t>
            </a:r>
            <a:endParaRPr lang="nb-NO" b="1" dirty="0">
              <a:effectLst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dirty="0">
                <a:effectLst/>
                <a:ea typeface="Times New Roman" panose="02020603050405020304" pitchFamily="18" charset="0"/>
              </a:rPr>
              <a:t>New </a:t>
            </a:r>
            <a:r>
              <a:rPr lang="nb-NO" dirty="0" err="1">
                <a:effectLst/>
                <a:ea typeface="Times New Roman" panose="02020603050405020304" pitchFamily="18" charset="0"/>
              </a:rPr>
              <a:t>economic</a:t>
            </a:r>
            <a:r>
              <a:rPr lang="nb-NO" dirty="0">
                <a:effectLst/>
                <a:ea typeface="Times New Roman" panose="02020603050405020304" pitchFamily="18" charset="0"/>
              </a:rPr>
              <a:t> </a:t>
            </a:r>
            <a:r>
              <a:rPr lang="nb-NO" dirty="0" err="1">
                <a:effectLst/>
                <a:ea typeface="Times New Roman" panose="02020603050405020304" pitchFamily="18" charset="0"/>
              </a:rPr>
              <a:t>logics</a:t>
            </a:r>
            <a:endParaRPr lang="nb-NO" dirty="0">
              <a:effectLst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dirty="0"/>
              <a:t>More </a:t>
            </a:r>
            <a:r>
              <a:rPr lang="nb-NO" dirty="0" err="1"/>
              <a:t>flexibility</a:t>
            </a:r>
            <a:r>
              <a:rPr lang="nb-NO" dirty="0"/>
              <a:t> in </a:t>
            </a:r>
            <a:r>
              <a:rPr lang="nb-NO" dirty="0" err="1"/>
              <a:t>infrastructure</a:t>
            </a:r>
            <a:r>
              <a:rPr lang="nb-NO" dirty="0"/>
              <a:t> and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chain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7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8B0706-5016-67E1-761E-7A8EEA2B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 fontScale="90000"/>
          </a:bodyPr>
          <a:lstStyle/>
          <a:p>
            <a:r>
              <a:rPr lang="nb-NO" sz="4000" dirty="0" err="1">
                <a:solidFill>
                  <a:schemeClr val="bg1"/>
                </a:solidFill>
              </a:rPr>
              <a:t>Backdrop</a:t>
            </a:r>
            <a:r>
              <a:rPr lang="nb-NO" sz="4000" dirty="0">
                <a:solidFill>
                  <a:schemeClr val="bg1"/>
                </a:solidFill>
              </a:rPr>
              <a:t>: A </a:t>
            </a:r>
            <a:r>
              <a:rPr lang="nb-NO" sz="4000" dirty="0" err="1">
                <a:solidFill>
                  <a:schemeClr val="bg1"/>
                </a:solidFill>
              </a:rPr>
              <a:t>quick</a:t>
            </a:r>
            <a:r>
              <a:rPr lang="nb-NO" sz="4000" dirty="0">
                <a:solidFill>
                  <a:schemeClr val="bg1"/>
                </a:solidFill>
              </a:rPr>
              <a:t> </a:t>
            </a:r>
            <a:r>
              <a:rPr lang="nb-NO" sz="4000" dirty="0" err="1">
                <a:solidFill>
                  <a:schemeClr val="bg1"/>
                </a:solidFill>
              </a:rPr>
              <a:t>detour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Kristiansand Quart Festival 2006 (gig) – MuseWiki: Supermassive wiki for  the band Muse">
            <a:extLst>
              <a:ext uri="{FF2B5EF4-FFF2-40B4-BE49-F238E27FC236}">
                <a16:creationId xmlns:a16="http://schemas.microsoft.com/office/drawing/2014/main" id="{A455ED0E-43F0-1A6E-FB8B-DBDD2F178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20787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01.07.1998 – Quart-Festival, Kristiansand, Norway – RAMMSTEIN ON TOUR">
            <a:extLst>
              <a:ext uri="{FF2B5EF4-FFF2-40B4-BE49-F238E27FC236}">
                <a16:creationId xmlns:a16="http://schemas.microsoft.com/office/drawing/2014/main" id="{E2F8DB6D-BF4D-107B-3ABE-D52AA6F0A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4" r="-3" b="5015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uggle in Stereo by Nud on Apple Music">
            <a:extLst>
              <a:ext uri="{FF2B5EF4-FFF2-40B4-BE49-F238E27FC236}">
                <a16:creationId xmlns:a16="http://schemas.microsoft.com/office/drawing/2014/main" id="{8F081B2A-7956-FA9D-94F1-4B9F67481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D2CD30-B8C4-F48C-8030-237E0D6E6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bg1">
                    <a:alpha val="80000"/>
                  </a:schemeClr>
                </a:solidFill>
              </a:rPr>
              <a:t>NUD</a:t>
            </a:r>
          </a:p>
          <a:p>
            <a:r>
              <a:rPr lang="nb-NO" sz="2400" dirty="0">
                <a:solidFill>
                  <a:schemeClr val="bg1">
                    <a:alpha val="80000"/>
                  </a:schemeClr>
                </a:solidFill>
              </a:rPr>
              <a:t>The Quart Festival</a:t>
            </a:r>
          </a:p>
        </p:txBody>
      </p:sp>
    </p:spTree>
    <p:extLst>
      <p:ext uri="{BB962C8B-B14F-4D97-AF65-F5344CB8AC3E}">
        <p14:creationId xmlns:p14="http://schemas.microsoft.com/office/powerpoint/2010/main" val="28247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Music </a:t>
            </a:r>
            <a:r>
              <a:rPr lang="nb-NO" dirty="0" err="1"/>
              <a:t>Streaming</a:t>
            </a:r>
            <a:r>
              <a:rPr lang="nb-NO" dirty="0"/>
              <a:t> </a:t>
            </a:r>
            <a:r>
              <a:rPr lang="mr-IN" dirty="0"/>
              <a:t>–</a:t>
            </a:r>
            <a:r>
              <a:rPr lang="nb-NO" dirty="0"/>
              <a:t> </a:t>
            </a:r>
            <a:r>
              <a:rPr lang="nb-NO" dirty="0" err="1"/>
              <a:t>light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tunnel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Music streaming represents a significant change!</a:t>
            </a:r>
          </a:p>
          <a:p>
            <a:r>
              <a:rPr lang="en-GB" sz="3200" dirty="0"/>
              <a:t>Kristiansand Roundtable Conference (2007-2010):</a:t>
            </a:r>
          </a:p>
          <a:p>
            <a:pPr lvl="1"/>
            <a:r>
              <a:rPr lang="en-GB" sz="2800" dirty="0"/>
              <a:t>Depressed and defeated</a:t>
            </a:r>
          </a:p>
          <a:p>
            <a:pPr lvl="1"/>
            <a:r>
              <a:rPr lang="en-GB" sz="2800" dirty="0"/>
              <a:t>You can’t compete with free!</a:t>
            </a:r>
          </a:p>
          <a:p>
            <a:pPr lvl="1"/>
            <a:r>
              <a:rPr lang="en-GB" sz="2800" dirty="0"/>
              <a:t>Only three options on the table: ad-based, levy financed or bundled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74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Music </a:t>
            </a:r>
            <a:r>
              <a:rPr lang="nb-NO" dirty="0" err="1"/>
              <a:t>Streaming</a:t>
            </a:r>
            <a:r>
              <a:rPr lang="nb-NO" dirty="0"/>
              <a:t> </a:t>
            </a:r>
            <a:r>
              <a:rPr lang="mr-IN" dirty="0"/>
              <a:t>–</a:t>
            </a:r>
            <a:r>
              <a:rPr lang="nb-NO" dirty="0"/>
              <a:t> </a:t>
            </a:r>
            <a:r>
              <a:rPr lang="nb-NO" dirty="0" err="1"/>
              <a:t>light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tunnel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Music streaming has reconnected the affectionate value with the economic value.</a:t>
            </a:r>
          </a:p>
          <a:p>
            <a:r>
              <a:rPr lang="en-GB" dirty="0"/>
              <a:t>People are paying for recorded music again!</a:t>
            </a:r>
          </a:p>
          <a:p>
            <a:r>
              <a:rPr lang="en-GB" dirty="0"/>
              <a:t>Difficult to underestimate the significance of this!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38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stridsvogn&#10;&#10;Automatisk generert beskrivelse">
            <a:extLst>
              <a:ext uri="{FF2B5EF4-FFF2-40B4-BE49-F238E27FC236}">
                <a16:creationId xmlns:a16="http://schemas.microsoft.com/office/drawing/2014/main" id="{9944DF0D-624C-C590-9D92-DFD9C2BE8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26" y="643466"/>
            <a:ext cx="813294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64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”Nordgård-Committee”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4127" t="-23483" r="-10235" b="-3216"/>
          <a:stretch/>
        </p:blipFill>
        <p:spPr>
          <a:xfrm>
            <a:off x="1981206" y="0"/>
            <a:ext cx="8556701" cy="6858000"/>
          </a:xfrm>
        </p:spPr>
      </p:pic>
    </p:spTree>
    <p:extLst>
      <p:ext uri="{BB962C8B-B14F-4D97-AF65-F5344CB8AC3E}">
        <p14:creationId xmlns:p14="http://schemas.microsoft.com/office/powerpoint/2010/main" val="122182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63AF-780D-8F4D-A1FE-12FF46A7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57" y="-342223"/>
            <a:ext cx="4663649" cy="145509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E167C3F-5D1D-A44C-87D6-A3089FA6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96" y="0"/>
            <a:ext cx="6689522" cy="83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33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F008-945F-F94C-82B8-B3A51E6C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20" y="595025"/>
            <a:ext cx="5512288" cy="1835608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Concentration of popularity over time: tracks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B35B9-9F2A-A04C-A269-CB5E254A8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1"/>
            <a:ext cx="4159233" cy="5144455"/>
          </a:xfrm>
        </p:spPr>
        <p:txBody>
          <a:bodyPr>
            <a:normAutofit/>
          </a:bodyPr>
          <a:lstStyle/>
          <a:p>
            <a:r>
              <a:rPr lang="en-GB" sz="1900" dirty="0"/>
              <a:t>A relatively stable pattern of concentration of streaming popularity has been established: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Top 0.1% most popular tracks achieved more than 40% of all streams in all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Top 0.4% of tracks accounted for more than 65% of all streams from 2016 onwards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Top 1% of tracks account for between 75 &amp;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Top 10 per cent for 95-97%, in all years from 2016 to 2020</a:t>
            </a:r>
          </a:p>
          <a:p>
            <a:pPr marL="0" indent="0">
              <a:buNone/>
            </a:pPr>
            <a:endParaRPr lang="en-GB" sz="1900" dirty="0"/>
          </a:p>
          <a:p>
            <a:pPr marL="0" indent="0" algn="r">
              <a:buNone/>
            </a:pPr>
            <a:r>
              <a:rPr lang="en-GB" sz="1900" dirty="0"/>
              <a:t>(</a:t>
            </a:r>
            <a:r>
              <a:rPr lang="en-GB" sz="1900" dirty="0" err="1"/>
              <a:t>Hesmondhalgh</a:t>
            </a:r>
            <a:r>
              <a:rPr lang="en-GB" sz="1900" dirty="0"/>
              <a:t> et al. 2021)</a:t>
            </a:r>
          </a:p>
          <a:p>
            <a:endParaRPr lang="en-US" sz="1900" dirty="0"/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DBF1084C-1A52-1C4A-B634-88330246D16D}"/>
              </a:ext>
            </a:extLst>
          </p:cNvPr>
          <p:cNvGraphicFramePr>
            <a:graphicFrameLocks/>
          </p:cNvGraphicFramePr>
          <p:nvPr/>
        </p:nvGraphicFramePr>
        <p:xfrm>
          <a:off x="518452" y="2851111"/>
          <a:ext cx="5598213" cy="341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0196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Music </a:t>
            </a:r>
            <a:r>
              <a:rPr lang="nb-NO" dirty="0" err="1"/>
              <a:t>Streaming</a:t>
            </a:r>
            <a:r>
              <a:rPr lang="nb-NO" dirty="0"/>
              <a:t> </a:t>
            </a:r>
            <a:r>
              <a:rPr lang="mr-IN" dirty="0"/>
              <a:t>–</a:t>
            </a:r>
            <a:r>
              <a:rPr lang="nb-NO" dirty="0"/>
              <a:t> </a:t>
            </a:r>
            <a:r>
              <a:rPr lang="nb-NO" dirty="0" err="1"/>
              <a:t>light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tunnel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Why are we seeing these developments?</a:t>
            </a:r>
          </a:p>
          <a:p>
            <a:pPr lvl="1"/>
            <a:r>
              <a:rPr lang="en-GB" sz="2800" dirty="0"/>
              <a:t>Contradicts early assumptions and expectations</a:t>
            </a:r>
          </a:p>
          <a:p>
            <a:pPr lvl="2"/>
            <a:r>
              <a:rPr lang="en-GB" sz="2600" dirty="0"/>
              <a:t>(Theories of disruptive innovations)</a:t>
            </a:r>
          </a:p>
          <a:p>
            <a:r>
              <a:rPr lang="en-GB" sz="3200" dirty="0"/>
              <a:t>Three possible explanations: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The economic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The paradox of choice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ARPU</a:t>
            </a:r>
          </a:p>
        </p:txBody>
      </p:sp>
    </p:spTree>
    <p:extLst>
      <p:ext uri="{BB962C8B-B14F-4D97-AF65-F5344CB8AC3E}">
        <p14:creationId xmlns:p14="http://schemas.microsoft.com/office/powerpoint/2010/main" val="172883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#1: The economic models</a:t>
            </a:r>
            <a:br>
              <a:rPr lang="en-GB" dirty="0"/>
            </a:b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Pro-Rata </a:t>
            </a:r>
            <a:r>
              <a:rPr lang="nb-NO" b="1" dirty="0" err="1"/>
              <a:t>model</a:t>
            </a:r>
            <a:endParaRPr lang="en-GB" b="1" dirty="0"/>
          </a:p>
          <a:p>
            <a:r>
              <a:rPr lang="en-GB" dirty="0"/>
              <a:t>All subscriptions, divided on all streams</a:t>
            </a:r>
          </a:p>
          <a:p>
            <a:pPr marL="0" indent="0">
              <a:buNone/>
            </a:pPr>
            <a:r>
              <a:rPr lang="en-GB" dirty="0"/>
              <a:t>	= per stream price</a:t>
            </a:r>
          </a:p>
          <a:p>
            <a:r>
              <a:rPr lang="en-GB" dirty="0"/>
              <a:t>Artists streams multiplied by per stream price</a:t>
            </a:r>
          </a:p>
          <a:p>
            <a:pPr marL="0" indent="0">
              <a:buNone/>
            </a:pPr>
            <a:r>
              <a:rPr lang="en-GB" dirty="0"/>
              <a:t>	= royalty</a:t>
            </a:r>
          </a:p>
          <a:p>
            <a:r>
              <a:rPr lang="en-GB" dirty="0"/>
              <a:t>Seems fair! 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44755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sanne Sundfør: &amp;#39;Making Ten Love Songs made me feel naked, without skin&amp;#39; |  Pop and rock | The Guardian">
            <a:extLst>
              <a:ext uri="{FF2B5EF4-FFF2-40B4-BE49-F238E27FC236}">
                <a16:creationId xmlns:a16="http://schemas.microsoft.com/office/drawing/2014/main" id="{7BF136FD-D397-AB49-A416-342A76610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b="2084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93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ie Eilish Drops New &amp;#39;The World&amp;#39;s a Little Blurry&amp;#39; Merch -- Shop the  Collection | Entertainment Tonight">
            <a:extLst>
              <a:ext uri="{FF2B5EF4-FFF2-40B4-BE49-F238E27FC236}">
                <a16:creationId xmlns:a16="http://schemas.microsoft.com/office/drawing/2014/main" id="{661A1880-7A85-5B4D-9D71-C44CF4D5BF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7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E2A791-F629-5BFC-131E-B08A5C6D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CC63EF-2448-BA4E-A3EA-F616105D5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Music Business and Digital Impacts | SpringerLink">
            <a:extLst>
              <a:ext uri="{FF2B5EF4-FFF2-40B4-BE49-F238E27FC236}">
                <a16:creationId xmlns:a16="http://schemas.microsoft.com/office/drawing/2014/main" id="{2E2058E7-D2AB-CED8-D119-BE808D14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0"/>
            <a:ext cx="455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86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7BBEAE-C184-2F4F-B532-874BB304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DD8EB2-2983-A645-8F44-8FF7018C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0C19F0-10F7-1645-9C46-1970114A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121920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71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#1: The economic models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origin of the Pro-Rata model: Kristiansand Roundtable Conference</a:t>
            </a:r>
          </a:p>
          <a:p>
            <a:r>
              <a:rPr lang="en-GB" sz="3200" dirty="0"/>
              <a:t>Perhaps new and “better” models will emerge?</a:t>
            </a:r>
          </a:p>
          <a:p>
            <a:r>
              <a:rPr lang="en-GB" sz="3200" dirty="0"/>
              <a:t>One potential is User-centric:</a:t>
            </a:r>
          </a:p>
          <a:p>
            <a:pPr lvl="1"/>
            <a:r>
              <a:rPr lang="en-GB" sz="2800" dirty="0"/>
              <a:t>Money divided by subscriber!</a:t>
            </a:r>
          </a:p>
          <a:p>
            <a:r>
              <a:rPr lang="en-GB" sz="3200" dirty="0"/>
              <a:t>Another is a minute-based model</a:t>
            </a:r>
          </a:p>
          <a:p>
            <a:pPr lvl="1"/>
            <a:r>
              <a:rPr lang="en-GB" sz="2800" dirty="0"/>
              <a:t>Money distributed based on time</a:t>
            </a:r>
          </a:p>
          <a:p>
            <a:endParaRPr lang="en-GB" sz="3200" dirty="0"/>
          </a:p>
          <a:p>
            <a:pPr lvl="1"/>
            <a:endParaRPr lang="en-GB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9046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#1: The economic models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But what is “fair”?</a:t>
            </a:r>
          </a:p>
          <a:p>
            <a:r>
              <a:rPr lang="en-GB" dirty="0"/>
              <a:t>Both user-centric and pro-rata represents strong arguments of fair distribution.</a:t>
            </a:r>
          </a:p>
          <a:p>
            <a:r>
              <a:rPr lang="en-GB" dirty="0"/>
              <a:t>What is the product being purchased?</a:t>
            </a:r>
          </a:p>
          <a:p>
            <a:pPr lvl="1"/>
            <a:r>
              <a:rPr lang="en-GB" dirty="0"/>
              <a:t>Access?</a:t>
            </a:r>
          </a:p>
          <a:p>
            <a:pPr lvl="1"/>
            <a:r>
              <a:rPr lang="en-GB" dirty="0"/>
              <a:t>Consumption?</a:t>
            </a:r>
          </a:p>
          <a:p>
            <a:r>
              <a:rPr lang="en-GB" dirty="0"/>
              <a:t>Minute-based payments</a:t>
            </a:r>
          </a:p>
          <a:p>
            <a:pPr lvl="1"/>
            <a:r>
              <a:rPr lang="en-GB" dirty="0"/>
              <a:t>Effect on genre</a:t>
            </a:r>
          </a:p>
          <a:p>
            <a:pPr lvl="1"/>
            <a:r>
              <a:rPr lang="en-GB" dirty="0"/>
              <a:t>Hungarian scam</a:t>
            </a:r>
          </a:p>
        </p:txBody>
      </p:sp>
    </p:spTree>
    <p:extLst>
      <p:ext uri="{BB962C8B-B14F-4D97-AF65-F5344CB8AC3E}">
        <p14:creationId xmlns:p14="http://schemas.microsoft.com/office/powerpoint/2010/main" val="240410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#2: The Paradox of Choice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4319" t="-7681" r="-22513" b="-13497"/>
          <a:stretch/>
        </p:blipFill>
        <p:spPr>
          <a:xfrm>
            <a:off x="1845039" y="1027906"/>
            <a:ext cx="6518744" cy="6335481"/>
          </a:xfrm>
        </p:spPr>
      </p:pic>
    </p:spTree>
    <p:extLst>
      <p:ext uri="{BB962C8B-B14F-4D97-AF65-F5344CB8AC3E}">
        <p14:creationId xmlns:p14="http://schemas.microsoft.com/office/powerpoint/2010/main" val="973020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#2: The Paradox of Choice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paradox of choice indicates two familiar features in digital music: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Traditional marketing and heavy budgets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GB" dirty="0"/>
              <a:t>Familiarity and brand-recognition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Playlists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GB" dirty="0"/>
              <a:t>Choose not to choose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GB" dirty="0"/>
              <a:t>Curated experiences! </a:t>
            </a:r>
          </a:p>
        </p:txBody>
      </p:sp>
    </p:spTree>
    <p:extLst>
      <p:ext uri="{BB962C8B-B14F-4D97-AF65-F5344CB8AC3E}">
        <p14:creationId xmlns:p14="http://schemas.microsoft.com/office/powerpoint/2010/main" val="1504827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E69CCD-A0F1-AD49-B6D6-485DABC7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#2: The Paradox of Choice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C55078-F9B9-DC42-9E07-8065325B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Playlists and algorithms</a:t>
            </a:r>
          </a:p>
          <a:p>
            <a:r>
              <a:rPr lang="en-US" dirty="0"/>
              <a:t>Curatorial system: The syndicate</a:t>
            </a:r>
          </a:p>
          <a:p>
            <a:r>
              <a:rPr lang="en-US" dirty="0"/>
              <a:t>Algorithms and metadata</a:t>
            </a:r>
          </a:p>
          <a:p>
            <a:pPr lvl="1"/>
            <a:r>
              <a:rPr lang="en-US" dirty="0"/>
              <a:t>Ex: Indie label club track</a:t>
            </a:r>
          </a:p>
          <a:p>
            <a:pPr lvl="1"/>
            <a:r>
              <a:rPr lang="en-US" dirty="0"/>
              <a:t>Ex: Major artist, Norwegian indie</a:t>
            </a:r>
          </a:p>
        </p:txBody>
      </p:sp>
    </p:spTree>
    <p:extLst>
      <p:ext uri="{BB962C8B-B14F-4D97-AF65-F5344CB8AC3E}">
        <p14:creationId xmlns:p14="http://schemas.microsoft.com/office/powerpoint/2010/main" val="1689713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#3: ARPU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Average</a:t>
            </a:r>
          </a:p>
          <a:p>
            <a:pPr marL="0" indent="0">
              <a:buNone/>
            </a:pPr>
            <a:r>
              <a:rPr lang="en-GB" sz="3600" dirty="0"/>
              <a:t>Revenue</a:t>
            </a:r>
          </a:p>
          <a:p>
            <a:pPr marL="0" indent="0">
              <a:buNone/>
            </a:pPr>
            <a:r>
              <a:rPr lang="en-GB" sz="3600" dirty="0"/>
              <a:t>Per </a:t>
            </a:r>
          </a:p>
          <a:p>
            <a:pPr marL="0" indent="0">
              <a:buNone/>
            </a:pPr>
            <a:r>
              <a:rPr lang="en-GB" sz="3600" dirty="0"/>
              <a:t>User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0AFDFA0-5F62-8A45-890D-6C7A4AC7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214" y="1046190"/>
            <a:ext cx="7076558" cy="47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20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#3: ARPU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Tiered level pricing</a:t>
            </a:r>
          </a:p>
          <a:p>
            <a:r>
              <a:rPr lang="en-GB" dirty="0"/>
              <a:t>Value propositions</a:t>
            </a:r>
          </a:p>
          <a:p>
            <a:r>
              <a:rPr lang="en-GB" dirty="0"/>
              <a:t>Curation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214" y="1046190"/>
            <a:ext cx="7076558" cy="47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983808-6D19-0941-A629-48911EC8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293C6-43F4-6A45-B233-C20E52334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 descr="Bilderesultat for idagio">
            <a:extLst>
              <a:ext uri="{FF2B5EF4-FFF2-40B4-BE49-F238E27FC236}">
                <a16:creationId xmlns:a16="http://schemas.microsoft.com/office/drawing/2014/main" id="{86CFA8D0-70F2-EB4C-917B-4E933A55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927100"/>
            <a:ext cx="953770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58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6FBB5F-1875-5FCC-603B-47DC7E8E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entrepreneurship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3F31C0-4F3A-3F53-101B-25E71337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rowth in so-called DIY-culture (Do It Yourself), or increased amateur activity (Wikström, 2020), and a more artist-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economy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Tschmuck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2017). </a:t>
            </a:r>
          </a:p>
          <a:p>
            <a:r>
              <a:rPr lang="en-GB" dirty="0" err="1"/>
              <a:t>Spilker</a:t>
            </a:r>
            <a:r>
              <a:rPr lang="en-GB" dirty="0"/>
              <a:t>, 2012/2018: The networked artists, DIY potential, but professional collaborations preferable.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Major opportunities to create, distribute and market your music</a:t>
            </a:r>
          </a:p>
          <a:p>
            <a:r>
              <a:rPr lang="en-US" dirty="0">
                <a:latin typeface="Calibri" panose="020F0502020204030204" pitchFamily="34" charset="0"/>
              </a:rPr>
              <a:t>But also potential hidden costs (</a:t>
            </a:r>
            <a:r>
              <a:rPr lang="en-US" dirty="0" err="1">
                <a:latin typeface="Calibri" panose="020F0502020204030204" pitchFamily="34" charset="0"/>
              </a:rPr>
              <a:t>Nordgård</a:t>
            </a:r>
            <a:r>
              <a:rPr lang="en-US" dirty="0">
                <a:latin typeface="Calibri" panose="020F0502020204030204" pitchFamily="34" charset="0"/>
              </a:rPr>
              <a:t>, 2022)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Requires specialized skills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Increasing focus on mental health (Gross and Musgrave, 2020)</a:t>
            </a:r>
          </a:p>
          <a:p>
            <a:r>
              <a:rPr lang="en-GB" dirty="0" err="1"/>
              <a:t>Dr.</a:t>
            </a:r>
            <a:r>
              <a:rPr lang="en-GB" dirty="0"/>
              <a:t> George Musgrave: The lure of entrepreneurship</a:t>
            </a:r>
          </a:p>
          <a:p>
            <a:pPr lvl="1"/>
            <a:r>
              <a:rPr lang="en-GB" dirty="0"/>
              <a:t>Are we seeing innovation and entrepreneurship, or are we seeing forced adoption of functions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5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93F12D-414A-7AA8-6E02-661C139D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6053C1-CF8A-8C93-818D-237F4270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changing music industries</a:t>
            </a:r>
          </a:p>
          <a:p>
            <a:r>
              <a:rPr lang="en-US" dirty="0"/>
              <a:t>Music streaming and micro-economics</a:t>
            </a:r>
          </a:p>
          <a:p>
            <a:r>
              <a:rPr lang="en-US" dirty="0"/>
              <a:t>Music entrepreneurship and changing frameworks conditions</a:t>
            </a:r>
          </a:p>
        </p:txBody>
      </p:sp>
    </p:spTree>
    <p:extLst>
      <p:ext uri="{BB962C8B-B14F-4D97-AF65-F5344CB8AC3E}">
        <p14:creationId xmlns:p14="http://schemas.microsoft.com/office/powerpoint/2010/main" val="1699683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B51957-27A7-08D1-1C9D-868A9115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94DAEB-7D6C-E685-DCDE-663836166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3F726D8-5C10-9B86-E7AB-4AA51601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31" y="571015"/>
            <a:ext cx="5266902" cy="542682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093121C-D528-7D86-9A75-CF8839C1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64" y="5076207"/>
            <a:ext cx="4043944" cy="141666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82D0FEE-9C4A-34A9-306A-A604344B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182805"/>
            <a:ext cx="3990278" cy="7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02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A43E5C-407F-17C1-4E21-6E74D8D8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CreaTeME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679CA3-1476-1232-4561-F921587C9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CreaTeME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Norwegian Centre For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Excelence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b-N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Creative </a:t>
            </a:r>
            <a:r>
              <a:rPr lang="nb-NO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nb-N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Technology in Music </a:t>
            </a:r>
            <a:r>
              <a:rPr lang="nb-NO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nb-NO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Five-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€8 mill. to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innovative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artistic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pedagogical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76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92E481-EB3E-DA7B-4631-A5E03D19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CreaTeME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DBE277-FF89-8157-12FB-3F926BD2D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WP4: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entrepreneurship as an integrated part of music education, allowing students to develop an entrepreneurial mindset fruitful to cope with emerging markets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</a:t>
            </a:r>
            <a:r>
              <a:rPr lang="nb-NO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viewed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b-NO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turn</a:t>
            </a:r>
          </a:p>
          <a:p>
            <a:r>
              <a:rPr lang="en-US" dirty="0"/>
              <a:t>Must be adapted to the contexts of musicianship</a:t>
            </a:r>
          </a:p>
          <a:p>
            <a:pPr lvl="1"/>
            <a:r>
              <a:rPr lang="en-US" dirty="0"/>
              <a:t>Music Entrepreneurship sometimes defies the laws of gravity…..</a:t>
            </a:r>
          </a:p>
          <a:p>
            <a:r>
              <a:rPr lang="en-US" dirty="0"/>
              <a:t>Must be updated to the changes continually taking place in the music industries.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3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Daniel Nordgård</a:t>
            </a:r>
          </a:p>
          <a:p>
            <a:pPr lvl="1"/>
            <a:r>
              <a:rPr lang="nb-NO" dirty="0"/>
              <a:t>Universitetet i Agder</a:t>
            </a:r>
          </a:p>
          <a:p>
            <a:pPr lvl="1"/>
            <a:r>
              <a:rPr lang="nb-NO" dirty="0">
                <a:hlinkClick r:id="rId2"/>
              </a:rPr>
              <a:t>daniel.nordgard@uia.no</a:t>
            </a:r>
            <a:endParaRPr lang="nb-NO" dirty="0"/>
          </a:p>
          <a:p>
            <a:pPr lvl="1"/>
            <a:r>
              <a:rPr lang="nb-NO" dirty="0"/>
              <a:t>@</a:t>
            </a:r>
            <a:r>
              <a:rPr lang="nb-NO" dirty="0" err="1"/>
              <a:t>danielnordgard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Book </a:t>
            </a:r>
            <a:r>
              <a:rPr lang="nb-NO" dirty="0" err="1"/>
              <a:t>out</a:t>
            </a:r>
            <a:r>
              <a:rPr lang="nb-NO" dirty="0"/>
              <a:t>: </a:t>
            </a:r>
            <a:r>
              <a:rPr lang="nb-NO" i="1" u="sng" dirty="0"/>
              <a:t>The Music Business and Digital </a:t>
            </a:r>
            <a:r>
              <a:rPr lang="nb-NO" i="1" u="sng" dirty="0" err="1"/>
              <a:t>Impacts</a:t>
            </a:r>
            <a:endParaRPr lang="nb-NO" u="sng" dirty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A854EC6-EEB4-D19F-E848-7055D60E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2805"/>
            <a:ext cx="3990278" cy="7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98921E-17EB-86E1-2CA5-18B66644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Music Industries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4D5A3B-D2AE-7301-C97E-AD5FA9D72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understand how the music industries are changing, we need to define two important concepts:</a:t>
            </a:r>
          </a:p>
          <a:p>
            <a:pPr lvl="1"/>
            <a:r>
              <a:rPr lang="en-US" dirty="0"/>
              <a:t>The Music industries</a:t>
            </a:r>
          </a:p>
          <a:p>
            <a:pPr lvl="1"/>
            <a:r>
              <a:rPr lang="en-US" dirty="0"/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72783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98921E-17EB-86E1-2CA5-18B66644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Music Industries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4D5A3B-D2AE-7301-C97E-AD5FA9D72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music industry?</a:t>
            </a:r>
          </a:p>
        </p:txBody>
      </p:sp>
    </p:spTree>
    <p:extLst>
      <p:ext uri="{BB962C8B-B14F-4D97-AF65-F5344CB8AC3E}">
        <p14:creationId xmlns:p14="http://schemas.microsoft.com/office/powerpoint/2010/main" val="30798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mage result for universal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06" y="1531809"/>
            <a:ext cx="6300788" cy="38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9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ny Music Suspends Operations in Russia - Variety">
            <a:extLst>
              <a:ext uri="{FF2B5EF4-FFF2-40B4-BE49-F238E27FC236}">
                <a16:creationId xmlns:a16="http://schemas.microsoft.com/office/drawing/2014/main" id="{994A94F1-A5F2-7E68-3426-96A491C513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222" y="643466"/>
            <a:ext cx="1061155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ay-Z disappears from Instagram one day after joining | EW.com">
            <a:extLst>
              <a:ext uri="{FF2B5EF4-FFF2-40B4-BE49-F238E27FC236}">
                <a16:creationId xmlns:a16="http://schemas.microsoft.com/office/drawing/2014/main" id="{C5B2AD07-3FB7-038A-1F8A-FBB2D1A6F8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2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955</Words>
  <Application>Microsoft Macintosh PowerPoint</Application>
  <PresentationFormat>Widescreen</PresentationFormat>
  <Paragraphs>149</Paragraphs>
  <Slides>43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Helvetica</vt:lpstr>
      <vt:lpstr>Times New Roman</vt:lpstr>
      <vt:lpstr>Office-tema</vt:lpstr>
      <vt:lpstr>The Impacts of Digitalisation in the Music Markets</vt:lpstr>
      <vt:lpstr>Backdrop: A quick detour</vt:lpstr>
      <vt:lpstr>PowerPoint-presentasjon</vt:lpstr>
      <vt:lpstr>Outline</vt:lpstr>
      <vt:lpstr>Defining The Music Industries</vt:lpstr>
      <vt:lpstr>Defining The Music Industries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Defining The Music Industries</vt:lpstr>
      <vt:lpstr>Defining The Music Industries</vt:lpstr>
      <vt:lpstr>Defining Change</vt:lpstr>
      <vt:lpstr>Defining Change</vt:lpstr>
      <vt:lpstr>Three Important Changes</vt:lpstr>
      <vt:lpstr>Music Streaming – light in the tunnel</vt:lpstr>
      <vt:lpstr>Music Streaming – light in the tunnel</vt:lpstr>
      <vt:lpstr>PowerPoint-presentasjon</vt:lpstr>
      <vt:lpstr>”Nordgård-Committee”</vt:lpstr>
      <vt:lpstr>PowerPoint-presentasjon</vt:lpstr>
      <vt:lpstr>Concentration of popularity over time: tracks</vt:lpstr>
      <vt:lpstr>Music Streaming – light in the tunnel</vt:lpstr>
      <vt:lpstr>#1: The economic models </vt:lpstr>
      <vt:lpstr>PowerPoint-presentasjon</vt:lpstr>
      <vt:lpstr>PowerPoint-presentasjon</vt:lpstr>
      <vt:lpstr>PowerPoint-presentasjon</vt:lpstr>
      <vt:lpstr>#1: The economic models</vt:lpstr>
      <vt:lpstr>#1: The economic models</vt:lpstr>
      <vt:lpstr>#2: The Paradox of Choice</vt:lpstr>
      <vt:lpstr>#2: The Paradox of Choice</vt:lpstr>
      <vt:lpstr>#2: The Paradox of Choice</vt:lpstr>
      <vt:lpstr>#3: ARPU</vt:lpstr>
      <vt:lpstr>#3: ARPU</vt:lpstr>
      <vt:lpstr>PowerPoint-presentasjon</vt:lpstr>
      <vt:lpstr>Music entrepreneurship</vt:lpstr>
      <vt:lpstr>PowerPoint-presentasjon</vt:lpstr>
      <vt:lpstr>CreaTeME</vt:lpstr>
      <vt:lpstr>CreaTeME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Music Industries</dc:title>
  <dc:creator>Daniel Nordgård</dc:creator>
  <cp:lastModifiedBy>Daniel Nordgård</cp:lastModifiedBy>
  <cp:revision>36</cp:revision>
  <dcterms:created xsi:type="dcterms:W3CDTF">2023-01-26T16:10:36Z</dcterms:created>
  <dcterms:modified xsi:type="dcterms:W3CDTF">2023-05-30T08:05:07Z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114459-e220-4ae9-b339-4ebe6008cdd4_Enabled">
    <vt:lpwstr>true</vt:lpwstr>
  </property>
  <property fmtid="{D5CDD505-2E9C-101B-9397-08002B2CF9AE}" pid="3" name="MSIP_Label_b4114459-e220-4ae9-b339-4ebe6008cdd4_SetDate">
    <vt:lpwstr>2023-01-26T16:42:58Z</vt:lpwstr>
  </property>
  <property fmtid="{D5CDD505-2E9C-101B-9397-08002B2CF9AE}" pid="4" name="MSIP_Label_b4114459-e220-4ae9-b339-4ebe6008cdd4_Method">
    <vt:lpwstr>Standard</vt:lpwstr>
  </property>
  <property fmtid="{D5CDD505-2E9C-101B-9397-08002B2CF9AE}" pid="5" name="MSIP_Label_b4114459-e220-4ae9-b339-4ebe6008cdd4_Name">
    <vt:lpwstr>b4114459-e220-4ae9-b339-4ebe6008cdd4</vt:lpwstr>
  </property>
  <property fmtid="{D5CDD505-2E9C-101B-9397-08002B2CF9AE}" pid="6" name="MSIP_Label_b4114459-e220-4ae9-b339-4ebe6008cdd4_SiteId">
    <vt:lpwstr>8482881e-3699-4b3f-b135-cf4800bc1efb</vt:lpwstr>
  </property>
  <property fmtid="{D5CDD505-2E9C-101B-9397-08002B2CF9AE}" pid="7" name="MSIP_Label_b4114459-e220-4ae9-b339-4ebe6008cdd4_ActionId">
    <vt:lpwstr>de6c968c-be33-4054-a189-d89c71778afe</vt:lpwstr>
  </property>
  <property fmtid="{D5CDD505-2E9C-101B-9397-08002B2CF9AE}" pid="8" name="MSIP_Label_b4114459-e220-4ae9-b339-4ebe6008cdd4_ContentBits">
    <vt:lpwstr>0</vt:lpwstr>
  </property>
</Properties>
</file>