
<file path=[Content_Types].xml><?xml version="1.0" encoding="utf-8"?>
<Types xmlns="http://schemas.openxmlformats.org/package/2006/content-types">
  <Default ContentType="image/gif" Extension="gif"/>
  <Default ContentType="image/jpeg" Extension="jpeg"/>
  <Default ContentType="video/mp4" Extension="mp4"/>
  <Default ContentType="image/png" Extension="png"/>
  <Default ContentType="application/vnd.openxmlformats-package.relationships+xml" Extension="rels"/>
  <Default ContentType="application/xml" Extension="xml"/>
  <Override ContentType="application/vnd.openxmlformats-officedocument.presentationml.presentation.main+xml" PartName="/ppt/presentation.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Override ContentType="application/vnd.openxmlformats-officedocument.theme+xml" PartName="/ppt/theme/theme1.xml"/>
  <Override ContentType="application/vnd.openxmlformats-officedocument.presentationml.tableStyles+xml" PartName="/ppt/tableStyle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theme+xml" PartName="/ppt/theme/theme2.xml"/>
  <Override ContentType="application/vnd.openxmlformats-officedocument.drawingml.diagramData+xml" PartName="/ppt/diagrams/data1.xml"/>
  <Override ContentType="application/vnd.openxmlformats-officedocument.drawingml.diagramLayout+xml" PartName="/ppt/diagrams/layout1.xml"/>
  <Override ContentType="application/vnd.openxmlformats-officedocument.drawingml.diagramStyle+xml" PartName="/ppt/diagrams/quickStyle1.xml"/>
  <Override ContentType="application/vnd.openxmlformats-officedocument.drawingml.diagramColors+xml" PartName="/ppt/diagrams/colors1.xml"/>
  <Override ContentType="application/vnd.ms-office.drawingml.diagramDrawing+xml" PartName="/ppt/diagrams/drawing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ms-powerpoint.revisioninfo+xml" PartName="/ppt/revisionInfo.xml"/>
  <Override ContentType="application/vnd.openxmlformats-package.core-properties+xml" PartName="/docProps/core.xml"/>
  <Override ContentType="application/vnd.openxmlformats-officedocument.extended-properties+xml" PartName="/docProps/app.xml"/>
  <Override ContentType="application/vnd.openxmlformats-officedocument.custom-properties+xml" PartName="/docProps/custom.xml"/>
</Types>
</file>

<file path=_rels/.rels><?xml version="1.0" encoding="UTF-8" standalone="yes" ?><Relationships xmlns="http://schemas.openxmlformats.org/package/2006/relationships"><Relationship Id="rId3" Target="docProps/core.xml" Type="http://schemas.openxmlformats.org/package/2006/relationships/metadata/core-properties"/><Relationship Id="rId2" Target="docProps/thumbnail.jpeg" Type="http://schemas.openxmlformats.org/package/2006/relationships/metadata/thumbnail"/><Relationship Id="rId1" Target="ppt/presentation.xml" Type="http://schemas.openxmlformats.org/officeDocument/2006/relationships/officeDocument"/><Relationship Id="rId4" Target="docProps/app.xml" Type="http://schemas.openxmlformats.org/officeDocument/2006/relationships/extended-properties"/><Relationship Id="rId5" Target="docProps/custom.xml" Type="http://schemas.openxmlformats.org/officeDocument/2006/relationships/custom-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500" r:id="rId2"/>
    <p:sldId id="495" r:id="rId3"/>
    <p:sldId id="498" r:id="rId4"/>
    <p:sldId id="359" r:id="rId5"/>
    <p:sldId id="496" r:id="rId6"/>
    <p:sldId id="497" r:id="rId7"/>
    <p:sldId id="502" r:id="rId8"/>
    <p:sldId id="328" r:id="rId9"/>
    <p:sldId id="296" r:id="rId10"/>
    <p:sldId id="309" r:id="rId11"/>
    <p:sldId id="310" r:id="rId12"/>
    <p:sldId id="311" r:id="rId13"/>
    <p:sldId id="452" r:id="rId14"/>
    <p:sldId id="257" r:id="rId15"/>
    <p:sldId id="258" r:id="rId16"/>
    <p:sldId id="259" r:id="rId17"/>
    <p:sldId id="488" r:id="rId18"/>
    <p:sldId id="489" r:id="rId19"/>
    <p:sldId id="487" r:id="rId20"/>
    <p:sldId id="49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BA6D24-3F00-4570-9048-3EE1F661F994}" v="1" dt="2023-05-29T08:50:12.3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42" d="100"/>
          <a:sy n="142" d="100"/>
        </p:scale>
        <p:origin x="132" y="180"/>
      </p:cViewPr>
      <p:guideLst/>
    </p:cSldViewPr>
  </p:slideViewPr>
  <p:notesTextViewPr>
    <p:cViewPr>
      <p:scale>
        <a:sx n="1" d="1"/>
        <a:sy n="1" d="1"/>
      </p:scale>
      <p:origin x="0" y="0"/>
    </p:cViewPr>
  </p:notesTextViewPr>
  <p:sorterViewPr>
    <p:cViewPr>
      <p:scale>
        <a:sx n="100" d="100"/>
        <a:sy n="100" d="100"/>
      </p:scale>
      <p:origin x="0" y="-107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A36F31-9013-4853-B5EF-77DB58410898}"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9B8D3F37-D253-4134-ACDA-79352C681FE1}">
      <dgm:prSet/>
      <dgm:spPr/>
      <dgm:t>
        <a:bodyPr/>
        <a:lstStyle/>
        <a:p>
          <a:r>
            <a:rPr lang="en-US"/>
            <a:t>Create self employment</a:t>
          </a:r>
        </a:p>
      </dgm:t>
    </dgm:pt>
    <dgm:pt modelId="{EFB85390-A598-499B-A3E6-9124318ACBFB}" type="parTrans" cxnId="{F459E599-8C14-43C8-9843-B5A0EC0164B6}">
      <dgm:prSet/>
      <dgm:spPr/>
      <dgm:t>
        <a:bodyPr/>
        <a:lstStyle/>
        <a:p>
          <a:endParaRPr lang="en-US"/>
        </a:p>
      </dgm:t>
    </dgm:pt>
    <dgm:pt modelId="{50B16651-A02D-418A-BAEB-EC351373FB3A}" type="sibTrans" cxnId="{F459E599-8C14-43C8-9843-B5A0EC0164B6}">
      <dgm:prSet/>
      <dgm:spPr/>
      <dgm:t>
        <a:bodyPr/>
        <a:lstStyle/>
        <a:p>
          <a:endParaRPr lang="en-US"/>
        </a:p>
      </dgm:t>
    </dgm:pt>
    <dgm:pt modelId="{7136C7EF-E357-4EE1-A14B-6809E0D008A9}">
      <dgm:prSet/>
      <dgm:spPr/>
      <dgm:t>
        <a:bodyPr/>
        <a:lstStyle/>
        <a:p>
          <a:r>
            <a:rPr lang="en-US"/>
            <a:t>Promote innovation </a:t>
          </a:r>
        </a:p>
      </dgm:t>
    </dgm:pt>
    <dgm:pt modelId="{AE5C549C-96F0-4AD7-88F7-455B2FDCC19A}" type="parTrans" cxnId="{BDDA8429-577E-4D9E-A3C9-6EB5E6A1F803}">
      <dgm:prSet/>
      <dgm:spPr/>
      <dgm:t>
        <a:bodyPr/>
        <a:lstStyle/>
        <a:p>
          <a:endParaRPr lang="en-US"/>
        </a:p>
      </dgm:t>
    </dgm:pt>
    <dgm:pt modelId="{E184FFE3-509C-47D0-A830-898AD34E9FA0}" type="sibTrans" cxnId="{BDDA8429-577E-4D9E-A3C9-6EB5E6A1F803}">
      <dgm:prSet/>
      <dgm:spPr/>
      <dgm:t>
        <a:bodyPr/>
        <a:lstStyle/>
        <a:p>
          <a:endParaRPr lang="en-US"/>
        </a:p>
      </dgm:t>
    </dgm:pt>
    <dgm:pt modelId="{AFF3BA1B-1F1F-4AFF-9C73-E342FC3D877B}">
      <dgm:prSet/>
      <dgm:spPr/>
      <dgm:t>
        <a:bodyPr/>
        <a:lstStyle/>
        <a:p>
          <a:r>
            <a:rPr lang="en-US"/>
            <a:t>Build communities</a:t>
          </a:r>
        </a:p>
      </dgm:t>
    </dgm:pt>
    <dgm:pt modelId="{D17E1598-199F-4B32-9931-D75AAA29B516}" type="parTrans" cxnId="{65B034FB-8C14-4A84-BE66-C9DE3611B2B2}">
      <dgm:prSet/>
      <dgm:spPr/>
      <dgm:t>
        <a:bodyPr/>
        <a:lstStyle/>
        <a:p>
          <a:endParaRPr lang="en-US"/>
        </a:p>
      </dgm:t>
    </dgm:pt>
    <dgm:pt modelId="{2C087EE5-A722-44D5-9AA1-482D41676DCE}" type="sibTrans" cxnId="{65B034FB-8C14-4A84-BE66-C9DE3611B2B2}">
      <dgm:prSet/>
      <dgm:spPr/>
      <dgm:t>
        <a:bodyPr/>
        <a:lstStyle/>
        <a:p>
          <a:endParaRPr lang="en-US"/>
        </a:p>
      </dgm:t>
    </dgm:pt>
    <dgm:pt modelId="{2F123715-4688-4C91-AC82-6E3E02509956}">
      <dgm:prSet/>
      <dgm:spPr/>
      <dgm:t>
        <a:bodyPr/>
        <a:lstStyle/>
        <a:p>
          <a:r>
            <a:rPr lang="en-US" dirty="0"/>
            <a:t>Helps to create value/wealth</a:t>
          </a:r>
        </a:p>
      </dgm:t>
    </dgm:pt>
    <dgm:pt modelId="{3475A038-6D1C-4A10-9180-B705AAA65AEA}" type="parTrans" cxnId="{28BC4115-174D-4D14-84DA-5D0227C09594}">
      <dgm:prSet/>
      <dgm:spPr/>
      <dgm:t>
        <a:bodyPr/>
        <a:lstStyle/>
        <a:p>
          <a:endParaRPr lang="en-US"/>
        </a:p>
      </dgm:t>
    </dgm:pt>
    <dgm:pt modelId="{4C357BD5-84FF-4959-8850-307D4891FEAF}" type="sibTrans" cxnId="{28BC4115-174D-4D14-84DA-5D0227C09594}">
      <dgm:prSet/>
      <dgm:spPr/>
      <dgm:t>
        <a:bodyPr/>
        <a:lstStyle/>
        <a:p>
          <a:endParaRPr lang="en-US"/>
        </a:p>
      </dgm:t>
    </dgm:pt>
    <dgm:pt modelId="{DE513EC4-BD7E-4143-8829-F244C2AF9055}">
      <dgm:prSet/>
      <dgm:spPr/>
      <dgm:t>
        <a:bodyPr/>
        <a:lstStyle/>
        <a:p>
          <a:r>
            <a:rPr lang="en-US" dirty="0"/>
            <a:t>Contribute to the economy  </a:t>
          </a:r>
        </a:p>
      </dgm:t>
    </dgm:pt>
    <dgm:pt modelId="{377CA12C-7887-4354-9740-54E6998EA104}" type="parTrans" cxnId="{0375769D-4D66-4695-AADB-26C402058DE2}">
      <dgm:prSet/>
      <dgm:spPr/>
      <dgm:t>
        <a:bodyPr/>
        <a:lstStyle/>
        <a:p>
          <a:endParaRPr lang="en-US"/>
        </a:p>
      </dgm:t>
    </dgm:pt>
    <dgm:pt modelId="{FDB339D4-8A90-47CA-83E2-B797545E831F}" type="sibTrans" cxnId="{0375769D-4D66-4695-AADB-26C402058DE2}">
      <dgm:prSet/>
      <dgm:spPr/>
      <dgm:t>
        <a:bodyPr/>
        <a:lstStyle/>
        <a:p>
          <a:endParaRPr lang="en-US"/>
        </a:p>
      </dgm:t>
    </dgm:pt>
    <dgm:pt modelId="{F930A4A4-8516-40D1-A224-77835023284B}">
      <dgm:prSet/>
      <dgm:spPr/>
      <dgm:t>
        <a:bodyPr/>
        <a:lstStyle/>
        <a:p>
          <a:r>
            <a:rPr lang="en-US"/>
            <a:t>Opportunities and support are available </a:t>
          </a:r>
        </a:p>
      </dgm:t>
    </dgm:pt>
    <dgm:pt modelId="{7DF9558F-DB68-4CBE-8768-1BC9864FD192}" type="parTrans" cxnId="{8FABDD37-2884-4B56-88EC-319EA3C47371}">
      <dgm:prSet/>
      <dgm:spPr/>
      <dgm:t>
        <a:bodyPr/>
        <a:lstStyle/>
        <a:p>
          <a:endParaRPr lang="en-US"/>
        </a:p>
      </dgm:t>
    </dgm:pt>
    <dgm:pt modelId="{45072572-8FF2-42AE-B279-ABF61C7037C6}" type="sibTrans" cxnId="{8FABDD37-2884-4B56-88EC-319EA3C47371}">
      <dgm:prSet/>
      <dgm:spPr/>
      <dgm:t>
        <a:bodyPr/>
        <a:lstStyle/>
        <a:p>
          <a:endParaRPr lang="en-US"/>
        </a:p>
      </dgm:t>
    </dgm:pt>
    <dgm:pt modelId="{F4AC5F1E-F61C-46F6-94A9-C98A8E97BC2E}" type="pres">
      <dgm:prSet presAssocID="{1AA36F31-9013-4853-B5EF-77DB58410898}" presName="vert0" presStyleCnt="0">
        <dgm:presLayoutVars>
          <dgm:dir/>
          <dgm:animOne val="branch"/>
          <dgm:animLvl val="lvl"/>
        </dgm:presLayoutVars>
      </dgm:prSet>
      <dgm:spPr/>
    </dgm:pt>
    <dgm:pt modelId="{E647287A-BDC8-4037-9C70-D88DF10209B9}" type="pres">
      <dgm:prSet presAssocID="{9B8D3F37-D253-4134-ACDA-79352C681FE1}" presName="thickLine" presStyleLbl="alignNode1" presStyleIdx="0" presStyleCnt="6"/>
      <dgm:spPr/>
    </dgm:pt>
    <dgm:pt modelId="{F9F45F98-3D9B-4503-9E48-EFA111100B5F}" type="pres">
      <dgm:prSet presAssocID="{9B8D3F37-D253-4134-ACDA-79352C681FE1}" presName="horz1" presStyleCnt="0"/>
      <dgm:spPr/>
    </dgm:pt>
    <dgm:pt modelId="{882EA6CB-0F1F-46B2-BF96-69F2D4D0F602}" type="pres">
      <dgm:prSet presAssocID="{9B8D3F37-D253-4134-ACDA-79352C681FE1}" presName="tx1" presStyleLbl="revTx" presStyleIdx="0" presStyleCnt="6"/>
      <dgm:spPr/>
    </dgm:pt>
    <dgm:pt modelId="{14051BED-BCAC-4FFF-B9F3-9FF1F354CA1D}" type="pres">
      <dgm:prSet presAssocID="{9B8D3F37-D253-4134-ACDA-79352C681FE1}" presName="vert1" presStyleCnt="0"/>
      <dgm:spPr/>
    </dgm:pt>
    <dgm:pt modelId="{10F2703B-5786-4B39-851B-A7F7148A882C}" type="pres">
      <dgm:prSet presAssocID="{7136C7EF-E357-4EE1-A14B-6809E0D008A9}" presName="thickLine" presStyleLbl="alignNode1" presStyleIdx="1" presStyleCnt="6"/>
      <dgm:spPr/>
    </dgm:pt>
    <dgm:pt modelId="{B2C0C2D9-74B8-4D79-8B85-BCF2A2D94BD9}" type="pres">
      <dgm:prSet presAssocID="{7136C7EF-E357-4EE1-A14B-6809E0D008A9}" presName="horz1" presStyleCnt="0"/>
      <dgm:spPr/>
    </dgm:pt>
    <dgm:pt modelId="{74C04FED-9A48-4B72-87F5-1D42A6E2722C}" type="pres">
      <dgm:prSet presAssocID="{7136C7EF-E357-4EE1-A14B-6809E0D008A9}" presName="tx1" presStyleLbl="revTx" presStyleIdx="1" presStyleCnt="6"/>
      <dgm:spPr/>
    </dgm:pt>
    <dgm:pt modelId="{FDC10F63-BD20-44B2-942A-1D5AB6CE37C4}" type="pres">
      <dgm:prSet presAssocID="{7136C7EF-E357-4EE1-A14B-6809E0D008A9}" presName="vert1" presStyleCnt="0"/>
      <dgm:spPr/>
    </dgm:pt>
    <dgm:pt modelId="{7F01D996-5BA9-4C56-87FC-6592D119E91C}" type="pres">
      <dgm:prSet presAssocID="{AFF3BA1B-1F1F-4AFF-9C73-E342FC3D877B}" presName="thickLine" presStyleLbl="alignNode1" presStyleIdx="2" presStyleCnt="6"/>
      <dgm:spPr/>
    </dgm:pt>
    <dgm:pt modelId="{22D27011-BB89-40B5-893C-AD27DD24E98A}" type="pres">
      <dgm:prSet presAssocID="{AFF3BA1B-1F1F-4AFF-9C73-E342FC3D877B}" presName="horz1" presStyleCnt="0"/>
      <dgm:spPr/>
    </dgm:pt>
    <dgm:pt modelId="{954DFA67-5FAD-449A-BE7E-1E670A5397A3}" type="pres">
      <dgm:prSet presAssocID="{AFF3BA1B-1F1F-4AFF-9C73-E342FC3D877B}" presName="tx1" presStyleLbl="revTx" presStyleIdx="2" presStyleCnt="6"/>
      <dgm:spPr/>
    </dgm:pt>
    <dgm:pt modelId="{001B6F29-07CC-4EC4-B1BE-17B95DDC7AC7}" type="pres">
      <dgm:prSet presAssocID="{AFF3BA1B-1F1F-4AFF-9C73-E342FC3D877B}" presName="vert1" presStyleCnt="0"/>
      <dgm:spPr/>
    </dgm:pt>
    <dgm:pt modelId="{5A7C3D50-6EB7-4087-8B3E-9CF47CB48E87}" type="pres">
      <dgm:prSet presAssocID="{2F123715-4688-4C91-AC82-6E3E02509956}" presName="thickLine" presStyleLbl="alignNode1" presStyleIdx="3" presStyleCnt="6"/>
      <dgm:spPr/>
    </dgm:pt>
    <dgm:pt modelId="{E8667A65-5937-4BA4-8083-FA6F5B8338F3}" type="pres">
      <dgm:prSet presAssocID="{2F123715-4688-4C91-AC82-6E3E02509956}" presName="horz1" presStyleCnt="0"/>
      <dgm:spPr/>
    </dgm:pt>
    <dgm:pt modelId="{410EA5E6-4230-48E6-9ED2-6C5CFF748D8D}" type="pres">
      <dgm:prSet presAssocID="{2F123715-4688-4C91-AC82-6E3E02509956}" presName="tx1" presStyleLbl="revTx" presStyleIdx="3" presStyleCnt="6"/>
      <dgm:spPr/>
    </dgm:pt>
    <dgm:pt modelId="{390C4FFF-57FB-402B-99D9-555A6D7F8AFC}" type="pres">
      <dgm:prSet presAssocID="{2F123715-4688-4C91-AC82-6E3E02509956}" presName="vert1" presStyleCnt="0"/>
      <dgm:spPr/>
    </dgm:pt>
    <dgm:pt modelId="{66D97BD6-98BE-4899-8B6D-47633E102685}" type="pres">
      <dgm:prSet presAssocID="{DE513EC4-BD7E-4143-8829-F244C2AF9055}" presName="thickLine" presStyleLbl="alignNode1" presStyleIdx="4" presStyleCnt="6"/>
      <dgm:spPr/>
    </dgm:pt>
    <dgm:pt modelId="{14D50088-9515-4E34-9386-B2DE649C5C5D}" type="pres">
      <dgm:prSet presAssocID="{DE513EC4-BD7E-4143-8829-F244C2AF9055}" presName="horz1" presStyleCnt="0"/>
      <dgm:spPr/>
    </dgm:pt>
    <dgm:pt modelId="{2FDFF954-1D22-4B5A-8919-A824D8734A32}" type="pres">
      <dgm:prSet presAssocID="{DE513EC4-BD7E-4143-8829-F244C2AF9055}" presName="tx1" presStyleLbl="revTx" presStyleIdx="4" presStyleCnt="6"/>
      <dgm:spPr/>
    </dgm:pt>
    <dgm:pt modelId="{046EFE1B-EA0D-4630-8DAF-BB6CDB043668}" type="pres">
      <dgm:prSet presAssocID="{DE513EC4-BD7E-4143-8829-F244C2AF9055}" presName="vert1" presStyleCnt="0"/>
      <dgm:spPr/>
    </dgm:pt>
    <dgm:pt modelId="{365E2466-5DCC-4F98-8F0C-83FFD693E59D}" type="pres">
      <dgm:prSet presAssocID="{F930A4A4-8516-40D1-A224-77835023284B}" presName="thickLine" presStyleLbl="alignNode1" presStyleIdx="5" presStyleCnt="6"/>
      <dgm:spPr/>
    </dgm:pt>
    <dgm:pt modelId="{10720B3A-7409-45FA-8629-1E81FFF91C27}" type="pres">
      <dgm:prSet presAssocID="{F930A4A4-8516-40D1-A224-77835023284B}" presName="horz1" presStyleCnt="0"/>
      <dgm:spPr/>
    </dgm:pt>
    <dgm:pt modelId="{D66F7C74-47AC-48C5-8DD2-93DBD9110303}" type="pres">
      <dgm:prSet presAssocID="{F930A4A4-8516-40D1-A224-77835023284B}" presName="tx1" presStyleLbl="revTx" presStyleIdx="5" presStyleCnt="6"/>
      <dgm:spPr/>
    </dgm:pt>
    <dgm:pt modelId="{F92FF8CF-61E2-4359-B165-012A9E823D80}" type="pres">
      <dgm:prSet presAssocID="{F930A4A4-8516-40D1-A224-77835023284B}" presName="vert1" presStyleCnt="0"/>
      <dgm:spPr/>
    </dgm:pt>
  </dgm:ptLst>
  <dgm:cxnLst>
    <dgm:cxn modelId="{28BC4115-174D-4D14-84DA-5D0227C09594}" srcId="{1AA36F31-9013-4853-B5EF-77DB58410898}" destId="{2F123715-4688-4C91-AC82-6E3E02509956}" srcOrd="3" destOrd="0" parTransId="{3475A038-6D1C-4A10-9180-B705AAA65AEA}" sibTransId="{4C357BD5-84FF-4959-8850-307D4891FEAF}"/>
    <dgm:cxn modelId="{BDDA8429-577E-4D9E-A3C9-6EB5E6A1F803}" srcId="{1AA36F31-9013-4853-B5EF-77DB58410898}" destId="{7136C7EF-E357-4EE1-A14B-6809E0D008A9}" srcOrd="1" destOrd="0" parTransId="{AE5C549C-96F0-4AD7-88F7-455B2FDCC19A}" sibTransId="{E184FFE3-509C-47D0-A830-898AD34E9FA0}"/>
    <dgm:cxn modelId="{8FABDD37-2884-4B56-88EC-319EA3C47371}" srcId="{1AA36F31-9013-4853-B5EF-77DB58410898}" destId="{F930A4A4-8516-40D1-A224-77835023284B}" srcOrd="5" destOrd="0" parTransId="{7DF9558F-DB68-4CBE-8768-1BC9864FD192}" sibTransId="{45072572-8FF2-42AE-B279-ABF61C7037C6}"/>
    <dgm:cxn modelId="{6E3AB060-8794-4B2E-AF9E-61CD3DD1CBD5}" type="presOf" srcId="{1AA36F31-9013-4853-B5EF-77DB58410898}" destId="{F4AC5F1E-F61C-46F6-94A9-C98A8E97BC2E}" srcOrd="0" destOrd="0" presId="urn:microsoft.com/office/officeart/2008/layout/LinedList"/>
    <dgm:cxn modelId="{9E0B8E8F-B9B3-4104-A11A-05E531654882}" type="presOf" srcId="{DE513EC4-BD7E-4143-8829-F244C2AF9055}" destId="{2FDFF954-1D22-4B5A-8919-A824D8734A32}" srcOrd="0" destOrd="0" presId="urn:microsoft.com/office/officeart/2008/layout/LinedList"/>
    <dgm:cxn modelId="{76BAEB8F-3501-444C-BF35-878AB5F351D0}" type="presOf" srcId="{AFF3BA1B-1F1F-4AFF-9C73-E342FC3D877B}" destId="{954DFA67-5FAD-449A-BE7E-1E670A5397A3}" srcOrd="0" destOrd="0" presId="urn:microsoft.com/office/officeart/2008/layout/LinedList"/>
    <dgm:cxn modelId="{F459E599-8C14-43C8-9843-B5A0EC0164B6}" srcId="{1AA36F31-9013-4853-B5EF-77DB58410898}" destId="{9B8D3F37-D253-4134-ACDA-79352C681FE1}" srcOrd="0" destOrd="0" parTransId="{EFB85390-A598-499B-A3E6-9124318ACBFB}" sibTransId="{50B16651-A02D-418A-BAEB-EC351373FB3A}"/>
    <dgm:cxn modelId="{F1FA339B-A5B0-4BC6-9A4A-08826795871D}" type="presOf" srcId="{F930A4A4-8516-40D1-A224-77835023284B}" destId="{D66F7C74-47AC-48C5-8DD2-93DBD9110303}" srcOrd="0" destOrd="0" presId="urn:microsoft.com/office/officeart/2008/layout/LinedList"/>
    <dgm:cxn modelId="{0375769D-4D66-4695-AADB-26C402058DE2}" srcId="{1AA36F31-9013-4853-B5EF-77DB58410898}" destId="{DE513EC4-BD7E-4143-8829-F244C2AF9055}" srcOrd="4" destOrd="0" parTransId="{377CA12C-7887-4354-9740-54E6998EA104}" sibTransId="{FDB339D4-8A90-47CA-83E2-B797545E831F}"/>
    <dgm:cxn modelId="{1F0697B8-69A7-4E7B-92DA-E9B93CD88941}" type="presOf" srcId="{7136C7EF-E357-4EE1-A14B-6809E0D008A9}" destId="{74C04FED-9A48-4B72-87F5-1D42A6E2722C}" srcOrd="0" destOrd="0" presId="urn:microsoft.com/office/officeart/2008/layout/LinedList"/>
    <dgm:cxn modelId="{F6F37BCE-7680-4CF4-933C-887B23128ED5}" type="presOf" srcId="{9B8D3F37-D253-4134-ACDA-79352C681FE1}" destId="{882EA6CB-0F1F-46B2-BF96-69F2D4D0F602}" srcOrd="0" destOrd="0" presId="urn:microsoft.com/office/officeart/2008/layout/LinedList"/>
    <dgm:cxn modelId="{B5ABB0EF-F546-41B9-9091-31B48EA6B200}" type="presOf" srcId="{2F123715-4688-4C91-AC82-6E3E02509956}" destId="{410EA5E6-4230-48E6-9ED2-6C5CFF748D8D}" srcOrd="0" destOrd="0" presId="urn:microsoft.com/office/officeart/2008/layout/LinedList"/>
    <dgm:cxn modelId="{65B034FB-8C14-4A84-BE66-C9DE3611B2B2}" srcId="{1AA36F31-9013-4853-B5EF-77DB58410898}" destId="{AFF3BA1B-1F1F-4AFF-9C73-E342FC3D877B}" srcOrd="2" destOrd="0" parTransId="{D17E1598-199F-4B32-9931-D75AAA29B516}" sibTransId="{2C087EE5-A722-44D5-9AA1-482D41676DCE}"/>
    <dgm:cxn modelId="{E39AB2F3-4F88-4D27-A896-0ADFCCF497D6}" type="presParOf" srcId="{F4AC5F1E-F61C-46F6-94A9-C98A8E97BC2E}" destId="{E647287A-BDC8-4037-9C70-D88DF10209B9}" srcOrd="0" destOrd="0" presId="urn:microsoft.com/office/officeart/2008/layout/LinedList"/>
    <dgm:cxn modelId="{DFA3A30A-C9A9-404C-8012-EDCAEA7DEC15}" type="presParOf" srcId="{F4AC5F1E-F61C-46F6-94A9-C98A8E97BC2E}" destId="{F9F45F98-3D9B-4503-9E48-EFA111100B5F}" srcOrd="1" destOrd="0" presId="urn:microsoft.com/office/officeart/2008/layout/LinedList"/>
    <dgm:cxn modelId="{2CD65D0E-0FA5-49C5-B96C-4CC2D342732C}" type="presParOf" srcId="{F9F45F98-3D9B-4503-9E48-EFA111100B5F}" destId="{882EA6CB-0F1F-46B2-BF96-69F2D4D0F602}" srcOrd="0" destOrd="0" presId="urn:microsoft.com/office/officeart/2008/layout/LinedList"/>
    <dgm:cxn modelId="{CCF2EA51-4A6F-430A-92EC-6E4657C2D4AE}" type="presParOf" srcId="{F9F45F98-3D9B-4503-9E48-EFA111100B5F}" destId="{14051BED-BCAC-4FFF-B9F3-9FF1F354CA1D}" srcOrd="1" destOrd="0" presId="urn:microsoft.com/office/officeart/2008/layout/LinedList"/>
    <dgm:cxn modelId="{D6FEE8ED-679C-40E5-BB00-673D19C7EC21}" type="presParOf" srcId="{F4AC5F1E-F61C-46F6-94A9-C98A8E97BC2E}" destId="{10F2703B-5786-4B39-851B-A7F7148A882C}" srcOrd="2" destOrd="0" presId="urn:microsoft.com/office/officeart/2008/layout/LinedList"/>
    <dgm:cxn modelId="{379BDED1-D097-47FD-8D2E-5D7748352865}" type="presParOf" srcId="{F4AC5F1E-F61C-46F6-94A9-C98A8E97BC2E}" destId="{B2C0C2D9-74B8-4D79-8B85-BCF2A2D94BD9}" srcOrd="3" destOrd="0" presId="urn:microsoft.com/office/officeart/2008/layout/LinedList"/>
    <dgm:cxn modelId="{E09C78EC-C008-4F15-B7DF-3F24C8539048}" type="presParOf" srcId="{B2C0C2D9-74B8-4D79-8B85-BCF2A2D94BD9}" destId="{74C04FED-9A48-4B72-87F5-1D42A6E2722C}" srcOrd="0" destOrd="0" presId="urn:microsoft.com/office/officeart/2008/layout/LinedList"/>
    <dgm:cxn modelId="{C6C49D91-ACFF-40CA-8AB9-D843FC09C4E2}" type="presParOf" srcId="{B2C0C2D9-74B8-4D79-8B85-BCF2A2D94BD9}" destId="{FDC10F63-BD20-44B2-942A-1D5AB6CE37C4}" srcOrd="1" destOrd="0" presId="urn:microsoft.com/office/officeart/2008/layout/LinedList"/>
    <dgm:cxn modelId="{034149FC-3A6C-4F9E-A913-6E342F06B0AE}" type="presParOf" srcId="{F4AC5F1E-F61C-46F6-94A9-C98A8E97BC2E}" destId="{7F01D996-5BA9-4C56-87FC-6592D119E91C}" srcOrd="4" destOrd="0" presId="urn:microsoft.com/office/officeart/2008/layout/LinedList"/>
    <dgm:cxn modelId="{F380F918-8F28-468C-AE99-F3EA34F0155C}" type="presParOf" srcId="{F4AC5F1E-F61C-46F6-94A9-C98A8E97BC2E}" destId="{22D27011-BB89-40B5-893C-AD27DD24E98A}" srcOrd="5" destOrd="0" presId="urn:microsoft.com/office/officeart/2008/layout/LinedList"/>
    <dgm:cxn modelId="{AD23A59B-C93F-44E4-A114-0C81CD486AAB}" type="presParOf" srcId="{22D27011-BB89-40B5-893C-AD27DD24E98A}" destId="{954DFA67-5FAD-449A-BE7E-1E670A5397A3}" srcOrd="0" destOrd="0" presId="urn:microsoft.com/office/officeart/2008/layout/LinedList"/>
    <dgm:cxn modelId="{4A4A6694-1A5C-4D60-8286-B806796AE801}" type="presParOf" srcId="{22D27011-BB89-40B5-893C-AD27DD24E98A}" destId="{001B6F29-07CC-4EC4-B1BE-17B95DDC7AC7}" srcOrd="1" destOrd="0" presId="urn:microsoft.com/office/officeart/2008/layout/LinedList"/>
    <dgm:cxn modelId="{AFD30BF4-7719-442C-9D9D-B94ECEACFA2A}" type="presParOf" srcId="{F4AC5F1E-F61C-46F6-94A9-C98A8E97BC2E}" destId="{5A7C3D50-6EB7-4087-8B3E-9CF47CB48E87}" srcOrd="6" destOrd="0" presId="urn:microsoft.com/office/officeart/2008/layout/LinedList"/>
    <dgm:cxn modelId="{CDE9CDA7-2308-43B8-AD35-F1865AA1C1EF}" type="presParOf" srcId="{F4AC5F1E-F61C-46F6-94A9-C98A8E97BC2E}" destId="{E8667A65-5937-4BA4-8083-FA6F5B8338F3}" srcOrd="7" destOrd="0" presId="urn:microsoft.com/office/officeart/2008/layout/LinedList"/>
    <dgm:cxn modelId="{B3042504-970B-429A-917D-1B5CB603B595}" type="presParOf" srcId="{E8667A65-5937-4BA4-8083-FA6F5B8338F3}" destId="{410EA5E6-4230-48E6-9ED2-6C5CFF748D8D}" srcOrd="0" destOrd="0" presId="urn:microsoft.com/office/officeart/2008/layout/LinedList"/>
    <dgm:cxn modelId="{19D7589A-8B03-4B00-B721-47A1A793D959}" type="presParOf" srcId="{E8667A65-5937-4BA4-8083-FA6F5B8338F3}" destId="{390C4FFF-57FB-402B-99D9-555A6D7F8AFC}" srcOrd="1" destOrd="0" presId="urn:microsoft.com/office/officeart/2008/layout/LinedList"/>
    <dgm:cxn modelId="{248D50DB-2885-4431-94B8-4B64304297CD}" type="presParOf" srcId="{F4AC5F1E-F61C-46F6-94A9-C98A8E97BC2E}" destId="{66D97BD6-98BE-4899-8B6D-47633E102685}" srcOrd="8" destOrd="0" presId="urn:microsoft.com/office/officeart/2008/layout/LinedList"/>
    <dgm:cxn modelId="{F9BE16D6-609D-4340-8B56-16627609B649}" type="presParOf" srcId="{F4AC5F1E-F61C-46F6-94A9-C98A8E97BC2E}" destId="{14D50088-9515-4E34-9386-B2DE649C5C5D}" srcOrd="9" destOrd="0" presId="urn:microsoft.com/office/officeart/2008/layout/LinedList"/>
    <dgm:cxn modelId="{EF92D890-8928-4C9F-840A-EB4E8D743CD9}" type="presParOf" srcId="{14D50088-9515-4E34-9386-B2DE649C5C5D}" destId="{2FDFF954-1D22-4B5A-8919-A824D8734A32}" srcOrd="0" destOrd="0" presId="urn:microsoft.com/office/officeart/2008/layout/LinedList"/>
    <dgm:cxn modelId="{F83A7BAF-C275-4EB6-BB4A-5B1D8B71C2DE}" type="presParOf" srcId="{14D50088-9515-4E34-9386-B2DE649C5C5D}" destId="{046EFE1B-EA0D-4630-8DAF-BB6CDB043668}" srcOrd="1" destOrd="0" presId="urn:microsoft.com/office/officeart/2008/layout/LinedList"/>
    <dgm:cxn modelId="{2FF2C240-DED5-46F4-86A1-F50A8812E7D3}" type="presParOf" srcId="{F4AC5F1E-F61C-46F6-94A9-C98A8E97BC2E}" destId="{365E2466-5DCC-4F98-8F0C-83FFD693E59D}" srcOrd="10" destOrd="0" presId="urn:microsoft.com/office/officeart/2008/layout/LinedList"/>
    <dgm:cxn modelId="{DF0906FF-CD45-4923-B80E-CBC05AA6C1CD}" type="presParOf" srcId="{F4AC5F1E-F61C-46F6-94A9-C98A8E97BC2E}" destId="{10720B3A-7409-45FA-8629-1E81FFF91C27}" srcOrd="11" destOrd="0" presId="urn:microsoft.com/office/officeart/2008/layout/LinedList"/>
    <dgm:cxn modelId="{FCEF0D63-1F86-4897-86DF-D6523B4E3EE4}" type="presParOf" srcId="{10720B3A-7409-45FA-8629-1E81FFF91C27}" destId="{D66F7C74-47AC-48C5-8DD2-93DBD9110303}" srcOrd="0" destOrd="0" presId="urn:microsoft.com/office/officeart/2008/layout/LinedList"/>
    <dgm:cxn modelId="{704D1ECD-6479-4AA4-8557-02C87AFBB3AE}" type="presParOf" srcId="{10720B3A-7409-45FA-8629-1E81FFF91C27}" destId="{F92FF8CF-61E2-4359-B165-012A9E823D8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47287A-BDC8-4037-9C70-D88DF10209B9}">
      <dsp:nvSpPr>
        <dsp:cNvPr id="0" name=""/>
        <dsp:cNvSpPr/>
      </dsp:nvSpPr>
      <dsp:spPr>
        <a:xfrm>
          <a:off x="0" y="2703"/>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2EA6CB-0F1F-46B2-BF96-69F2D4D0F602}">
      <dsp:nvSpPr>
        <dsp:cNvPr id="0" name=""/>
        <dsp:cNvSpPr/>
      </dsp:nvSpPr>
      <dsp:spPr>
        <a:xfrm>
          <a:off x="0" y="2703"/>
          <a:ext cx="6900512" cy="92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a:t>Create self employment</a:t>
          </a:r>
        </a:p>
      </dsp:txBody>
      <dsp:txXfrm>
        <a:off x="0" y="2703"/>
        <a:ext cx="6900512" cy="921789"/>
      </dsp:txXfrm>
    </dsp:sp>
    <dsp:sp modelId="{10F2703B-5786-4B39-851B-A7F7148A882C}">
      <dsp:nvSpPr>
        <dsp:cNvPr id="0" name=""/>
        <dsp:cNvSpPr/>
      </dsp:nvSpPr>
      <dsp:spPr>
        <a:xfrm>
          <a:off x="0" y="924492"/>
          <a:ext cx="6900512" cy="0"/>
        </a:xfrm>
        <a:prstGeom prst="line">
          <a:avLst/>
        </a:prstGeom>
        <a:solidFill>
          <a:schemeClr val="accent2">
            <a:hueOff val="-291073"/>
            <a:satOff val="-16786"/>
            <a:lumOff val="1726"/>
            <a:alphaOff val="0"/>
          </a:schemeClr>
        </a:solidFill>
        <a:ln w="12700" cap="flat" cmpd="sng" algn="ctr">
          <a:solidFill>
            <a:schemeClr val="accent2">
              <a:hueOff val="-291073"/>
              <a:satOff val="-16786"/>
              <a:lumOff val="172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C04FED-9A48-4B72-87F5-1D42A6E2722C}">
      <dsp:nvSpPr>
        <dsp:cNvPr id="0" name=""/>
        <dsp:cNvSpPr/>
      </dsp:nvSpPr>
      <dsp:spPr>
        <a:xfrm>
          <a:off x="0" y="924492"/>
          <a:ext cx="6900512" cy="92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a:t>Promote innovation </a:t>
          </a:r>
        </a:p>
      </dsp:txBody>
      <dsp:txXfrm>
        <a:off x="0" y="924492"/>
        <a:ext cx="6900512" cy="921789"/>
      </dsp:txXfrm>
    </dsp:sp>
    <dsp:sp modelId="{7F01D996-5BA9-4C56-87FC-6592D119E91C}">
      <dsp:nvSpPr>
        <dsp:cNvPr id="0" name=""/>
        <dsp:cNvSpPr/>
      </dsp:nvSpPr>
      <dsp:spPr>
        <a:xfrm>
          <a:off x="0" y="1846281"/>
          <a:ext cx="6900512" cy="0"/>
        </a:xfrm>
        <a:prstGeom prst="line">
          <a:avLst/>
        </a:prstGeom>
        <a:solidFill>
          <a:schemeClr val="accent2">
            <a:hueOff val="-582145"/>
            <a:satOff val="-33571"/>
            <a:lumOff val="3451"/>
            <a:alphaOff val="0"/>
          </a:schemeClr>
        </a:solidFill>
        <a:ln w="12700" cap="flat" cmpd="sng" algn="ctr">
          <a:solidFill>
            <a:schemeClr val="accent2">
              <a:hueOff val="-582145"/>
              <a:satOff val="-33571"/>
              <a:lumOff val="345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4DFA67-5FAD-449A-BE7E-1E670A5397A3}">
      <dsp:nvSpPr>
        <dsp:cNvPr id="0" name=""/>
        <dsp:cNvSpPr/>
      </dsp:nvSpPr>
      <dsp:spPr>
        <a:xfrm>
          <a:off x="0" y="1846281"/>
          <a:ext cx="6900512" cy="92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a:t>Build communities</a:t>
          </a:r>
        </a:p>
      </dsp:txBody>
      <dsp:txXfrm>
        <a:off x="0" y="1846281"/>
        <a:ext cx="6900512" cy="921789"/>
      </dsp:txXfrm>
    </dsp:sp>
    <dsp:sp modelId="{5A7C3D50-6EB7-4087-8B3E-9CF47CB48E87}">
      <dsp:nvSpPr>
        <dsp:cNvPr id="0" name=""/>
        <dsp:cNvSpPr/>
      </dsp:nvSpPr>
      <dsp:spPr>
        <a:xfrm>
          <a:off x="0" y="2768070"/>
          <a:ext cx="6900512" cy="0"/>
        </a:xfrm>
        <a:prstGeom prst="line">
          <a:avLst/>
        </a:prstGeom>
        <a:solidFill>
          <a:schemeClr val="accent2">
            <a:hueOff val="-873218"/>
            <a:satOff val="-50357"/>
            <a:lumOff val="5177"/>
            <a:alphaOff val="0"/>
          </a:schemeClr>
        </a:solidFill>
        <a:ln w="12700" cap="flat" cmpd="sng" algn="ctr">
          <a:solidFill>
            <a:schemeClr val="accent2">
              <a:hueOff val="-873218"/>
              <a:satOff val="-50357"/>
              <a:lumOff val="517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0EA5E6-4230-48E6-9ED2-6C5CFF748D8D}">
      <dsp:nvSpPr>
        <dsp:cNvPr id="0" name=""/>
        <dsp:cNvSpPr/>
      </dsp:nvSpPr>
      <dsp:spPr>
        <a:xfrm>
          <a:off x="0" y="2768070"/>
          <a:ext cx="6900512" cy="92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Helps to create value/wealth</a:t>
          </a:r>
        </a:p>
      </dsp:txBody>
      <dsp:txXfrm>
        <a:off x="0" y="2768070"/>
        <a:ext cx="6900512" cy="921789"/>
      </dsp:txXfrm>
    </dsp:sp>
    <dsp:sp modelId="{66D97BD6-98BE-4899-8B6D-47633E102685}">
      <dsp:nvSpPr>
        <dsp:cNvPr id="0" name=""/>
        <dsp:cNvSpPr/>
      </dsp:nvSpPr>
      <dsp:spPr>
        <a:xfrm>
          <a:off x="0" y="3689859"/>
          <a:ext cx="6900512" cy="0"/>
        </a:xfrm>
        <a:prstGeom prst="line">
          <a:avLst/>
        </a:prstGeom>
        <a:solidFill>
          <a:schemeClr val="accent2">
            <a:hueOff val="-1164290"/>
            <a:satOff val="-67142"/>
            <a:lumOff val="6902"/>
            <a:alphaOff val="0"/>
          </a:schemeClr>
        </a:solidFill>
        <a:ln w="12700" cap="flat" cmpd="sng" algn="ctr">
          <a:solidFill>
            <a:schemeClr val="accent2">
              <a:hueOff val="-1164290"/>
              <a:satOff val="-67142"/>
              <a:lumOff val="690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DFF954-1D22-4B5A-8919-A824D8734A32}">
      <dsp:nvSpPr>
        <dsp:cNvPr id="0" name=""/>
        <dsp:cNvSpPr/>
      </dsp:nvSpPr>
      <dsp:spPr>
        <a:xfrm>
          <a:off x="0" y="3689859"/>
          <a:ext cx="6900512" cy="92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Contribute to the economy  </a:t>
          </a:r>
        </a:p>
      </dsp:txBody>
      <dsp:txXfrm>
        <a:off x="0" y="3689859"/>
        <a:ext cx="6900512" cy="921789"/>
      </dsp:txXfrm>
    </dsp:sp>
    <dsp:sp modelId="{365E2466-5DCC-4F98-8F0C-83FFD693E59D}">
      <dsp:nvSpPr>
        <dsp:cNvPr id="0" name=""/>
        <dsp:cNvSpPr/>
      </dsp:nvSpPr>
      <dsp:spPr>
        <a:xfrm>
          <a:off x="0" y="4611648"/>
          <a:ext cx="6900512"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6F7C74-47AC-48C5-8DD2-93DBD9110303}">
      <dsp:nvSpPr>
        <dsp:cNvPr id="0" name=""/>
        <dsp:cNvSpPr/>
      </dsp:nvSpPr>
      <dsp:spPr>
        <a:xfrm>
          <a:off x="0" y="4611648"/>
          <a:ext cx="6900512" cy="92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a:t>Opportunities and support are available </a:t>
          </a:r>
        </a:p>
      </dsp:txBody>
      <dsp:txXfrm>
        <a:off x="0" y="4611648"/>
        <a:ext cx="6900512" cy="92178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2B83B0-3A9E-44D6-B2DD-490A46A50338}" type="datetimeFigureOut">
              <a:rPr lang="en-IE" smtClean="0"/>
              <a:t>06/06/2023</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534B8C-1A30-42CB-AD70-2B5B1CC40A3E}" type="slidenum">
              <a:rPr lang="en-IE" smtClean="0"/>
              <a:t>‹#›</a:t>
            </a:fld>
            <a:endParaRPr lang="en-IE"/>
          </a:p>
        </p:txBody>
      </p:sp>
    </p:spTree>
    <p:extLst>
      <p:ext uri="{BB962C8B-B14F-4D97-AF65-F5344CB8AC3E}">
        <p14:creationId xmlns:p14="http://schemas.microsoft.com/office/powerpoint/2010/main" val="4290013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p>
            <a:fld id="{595249B1-3D46-417A-860F-7A4E9048B3E0}" type="slidenum">
              <a:rPr lang="en-US"/>
              <a:pPr/>
              <a:t>10</a:t>
            </a:fld>
            <a:endParaRPr lang="en-US"/>
          </a:p>
        </p:txBody>
      </p:sp>
      <p:sp>
        <p:nvSpPr>
          <p:cNvPr id="14339" name="Rectangle 2"/>
          <p:cNvSpPr>
            <a:spLocks noGrp="1" noRot="1" noChangeAspect="1" noChangeArrowheads="1" noTextEdit="1"/>
          </p:cNvSpPr>
          <p:nvPr>
            <p:ph type="sldImg"/>
          </p:nvPr>
        </p:nvSpPr>
        <p:spPr>
          <a:xfrm>
            <a:off x="685800" y="1143000"/>
            <a:ext cx="5486400" cy="3086100"/>
          </a:xfrm>
          <a:ln/>
        </p:spPr>
      </p:sp>
      <p:sp>
        <p:nvSpPr>
          <p:cNvPr id="14340" name="Rectangle 3"/>
          <p:cNvSpPr>
            <a:spLocks noGrp="1" noChangeArrowheads="1"/>
          </p:cNvSpPr>
          <p:nvPr>
            <p:ph type="body" idx="1"/>
          </p:nvPr>
        </p:nvSpPr>
        <p:spPr>
          <a:noFill/>
          <a:ln/>
        </p:spPr>
        <p:txBody>
          <a:bodyPr/>
          <a:lstStyle/>
          <a:p>
            <a:endParaRPr lang="en-GB"/>
          </a:p>
        </p:txBody>
      </p:sp>
    </p:spTree>
    <p:extLst>
      <p:ext uri="{BB962C8B-B14F-4D97-AF65-F5344CB8AC3E}">
        <p14:creationId xmlns:p14="http://schemas.microsoft.com/office/powerpoint/2010/main" val="9870524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AF575CDB-326F-46FF-97BE-1373A6232D0E}" type="slidenum">
              <a:rPr lang="en-US"/>
              <a:pPr/>
              <a:t>11</a:t>
            </a:fld>
            <a:endParaRPr lang="en-US"/>
          </a:p>
        </p:txBody>
      </p:sp>
      <p:sp>
        <p:nvSpPr>
          <p:cNvPr id="15363" name="Rectangle 2"/>
          <p:cNvSpPr>
            <a:spLocks noGrp="1" noRot="1" noChangeAspect="1" noChangeArrowheads="1" noTextEdit="1"/>
          </p:cNvSpPr>
          <p:nvPr>
            <p:ph type="sldImg"/>
          </p:nvPr>
        </p:nvSpPr>
        <p:spPr>
          <a:xfrm>
            <a:off x="685800" y="1143000"/>
            <a:ext cx="5486400" cy="3086100"/>
          </a:xfrm>
          <a:ln/>
        </p:spPr>
      </p:sp>
      <p:sp>
        <p:nvSpPr>
          <p:cNvPr id="15364" name="Rectangle 3"/>
          <p:cNvSpPr>
            <a:spLocks noGrp="1" noChangeArrowheads="1"/>
          </p:cNvSpPr>
          <p:nvPr>
            <p:ph type="body" idx="1"/>
          </p:nvPr>
        </p:nvSpPr>
        <p:spPr>
          <a:noFill/>
          <a:ln/>
        </p:spPr>
        <p:txBody>
          <a:bodyPr/>
          <a:lstStyle/>
          <a:p>
            <a:endParaRPr lang="en-GB"/>
          </a:p>
        </p:txBody>
      </p:sp>
    </p:spTree>
    <p:extLst>
      <p:ext uri="{BB962C8B-B14F-4D97-AF65-F5344CB8AC3E}">
        <p14:creationId xmlns:p14="http://schemas.microsoft.com/office/powerpoint/2010/main" val="2892023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8:45am </a:t>
            </a:r>
          </a:p>
        </p:txBody>
      </p:sp>
      <p:sp>
        <p:nvSpPr>
          <p:cNvPr id="4" name="Slide Number Placeholder 3"/>
          <p:cNvSpPr>
            <a:spLocks noGrp="1"/>
          </p:cNvSpPr>
          <p:nvPr>
            <p:ph type="sldNum" sz="quarter" idx="10"/>
          </p:nvPr>
        </p:nvSpPr>
        <p:spPr/>
        <p:txBody>
          <a:bodyPr/>
          <a:lstStyle/>
          <a:p>
            <a:fld id="{03FFA375-8119-43A5-B6C0-D8B3D9FB8C9D}" type="slidenum">
              <a:rPr lang="en-US" smtClean="0"/>
              <a:t>13</a:t>
            </a:fld>
            <a:endParaRPr lang="en-US"/>
          </a:p>
        </p:txBody>
      </p:sp>
    </p:spTree>
    <p:extLst>
      <p:ext uri="{BB962C8B-B14F-4D97-AF65-F5344CB8AC3E}">
        <p14:creationId xmlns:p14="http://schemas.microsoft.com/office/powerpoint/2010/main" val="1087890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793CB338-3619-4947-BD5F-438E01E990F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35C85F9-4D19-4786-AA20-0798CF640688}" type="slidenum">
              <a:rPr lang="en-US" altLang="en-US" sz="1200"/>
              <a:pPr/>
              <a:t>16</a:t>
            </a:fld>
            <a:endParaRPr lang="en-US" altLang="en-US" sz="1200"/>
          </a:p>
        </p:txBody>
      </p:sp>
      <p:sp>
        <p:nvSpPr>
          <p:cNvPr id="6147" name="Rectangle 2">
            <a:extLst>
              <a:ext uri="{FF2B5EF4-FFF2-40B4-BE49-F238E27FC236}">
                <a16:creationId xmlns:a16="http://schemas.microsoft.com/office/drawing/2014/main" id="{66FF8DE6-F137-4EA8-A3B5-CCAE0736D9D1}"/>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806619F1-8962-497E-A24A-2A37960189C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“Pretty Woman” example.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7E598-8013-4269-A513-786FF07E440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A4443B07-D5DF-4246-98E1-0B9AF9F327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1C10F73C-0D12-46A5-8741-27587368F1BC}"/>
              </a:ext>
            </a:extLst>
          </p:cNvPr>
          <p:cNvSpPr>
            <a:spLocks noGrp="1"/>
          </p:cNvSpPr>
          <p:nvPr>
            <p:ph type="dt" sz="half" idx="10"/>
          </p:nvPr>
        </p:nvSpPr>
        <p:spPr/>
        <p:txBody>
          <a:bodyPr/>
          <a:lstStyle/>
          <a:p>
            <a:fld id="{D31C36AA-D63C-4C14-A8B9-EF150173D722}" type="datetimeFigureOut">
              <a:rPr lang="en-IE" smtClean="0"/>
              <a:t>06/06/2023</a:t>
            </a:fld>
            <a:endParaRPr lang="en-IE"/>
          </a:p>
        </p:txBody>
      </p:sp>
      <p:sp>
        <p:nvSpPr>
          <p:cNvPr id="5" name="Footer Placeholder 4">
            <a:extLst>
              <a:ext uri="{FF2B5EF4-FFF2-40B4-BE49-F238E27FC236}">
                <a16:creationId xmlns:a16="http://schemas.microsoft.com/office/drawing/2014/main" id="{9EA133AD-746D-42DF-A97B-CA62DFFF25F9}"/>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74F831E3-5AD0-4438-931C-1AFFBC5CA836}"/>
              </a:ext>
            </a:extLst>
          </p:cNvPr>
          <p:cNvSpPr>
            <a:spLocks noGrp="1"/>
          </p:cNvSpPr>
          <p:nvPr>
            <p:ph type="sldNum" sz="quarter" idx="12"/>
          </p:nvPr>
        </p:nvSpPr>
        <p:spPr/>
        <p:txBody>
          <a:bodyPr/>
          <a:lstStyle/>
          <a:p>
            <a:fld id="{0F2ECA98-FB13-436D-8E01-92FBE7234157}" type="slidenum">
              <a:rPr lang="en-IE" smtClean="0"/>
              <a:t>‹#›</a:t>
            </a:fld>
            <a:endParaRPr lang="en-IE"/>
          </a:p>
        </p:txBody>
      </p:sp>
    </p:spTree>
    <p:extLst>
      <p:ext uri="{BB962C8B-B14F-4D97-AF65-F5344CB8AC3E}">
        <p14:creationId xmlns:p14="http://schemas.microsoft.com/office/powerpoint/2010/main" val="31584530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F7C03-A21A-4C7C-AE0E-498A38858602}"/>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ED7FEEC6-5B28-4F26-82D4-94C608A292A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BE602774-B455-4654-A831-638125D346A9}"/>
              </a:ext>
            </a:extLst>
          </p:cNvPr>
          <p:cNvSpPr>
            <a:spLocks noGrp="1"/>
          </p:cNvSpPr>
          <p:nvPr>
            <p:ph type="dt" sz="half" idx="10"/>
          </p:nvPr>
        </p:nvSpPr>
        <p:spPr/>
        <p:txBody>
          <a:bodyPr/>
          <a:lstStyle/>
          <a:p>
            <a:fld id="{D31C36AA-D63C-4C14-A8B9-EF150173D722}" type="datetimeFigureOut">
              <a:rPr lang="en-IE" smtClean="0"/>
              <a:t>06/06/2023</a:t>
            </a:fld>
            <a:endParaRPr lang="en-IE"/>
          </a:p>
        </p:txBody>
      </p:sp>
      <p:sp>
        <p:nvSpPr>
          <p:cNvPr id="5" name="Footer Placeholder 4">
            <a:extLst>
              <a:ext uri="{FF2B5EF4-FFF2-40B4-BE49-F238E27FC236}">
                <a16:creationId xmlns:a16="http://schemas.microsoft.com/office/drawing/2014/main" id="{A9C013C7-0115-45C9-BBCF-CE686E0BB5D3}"/>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87C4569C-8B3D-449F-87F8-0E502A5BD8EC}"/>
              </a:ext>
            </a:extLst>
          </p:cNvPr>
          <p:cNvSpPr>
            <a:spLocks noGrp="1"/>
          </p:cNvSpPr>
          <p:nvPr>
            <p:ph type="sldNum" sz="quarter" idx="12"/>
          </p:nvPr>
        </p:nvSpPr>
        <p:spPr/>
        <p:txBody>
          <a:bodyPr/>
          <a:lstStyle/>
          <a:p>
            <a:fld id="{0F2ECA98-FB13-436D-8E01-92FBE7234157}" type="slidenum">
              <a:rPr lang="en-IE" smtClean="0"/>
              <a:t>‹#›</a:t>
            </a:fld>
            <a:endParaRPr lang="en-IE"/>
          </a:p>
        </p:txBody>
      </p:sp>
    </p:spTree>
    <p:extLst>
      <p:ext uri="{BB962C8B-B14F-4D97-AF65-F5344CB8AC3E}">
        <p14:creationId xmlns:p14="http://schemas.microsoft.com/office/powerpoint/2010/main" val="21758893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D3F8C5-8B48-4206-8DBE-BF9DB74233A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79427F40-ED1C-42C3-837E-D2444651A09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1D019031-40F5-447D-BDA9-2448EA96EC53}"/>
              </a:ext>
            </a:extLst>
          </p:cNvPr>
          <p:cNvSpPr>
            <a:spLocks noGrp="1"/>
          </p:cNvSpPr>
          <p:nvPr>
            <p:ph type="dt" sz="half" idx="10"/>
          </p:nvPr>
        </p:nvSpPr>
        <p:spPr/>
        <p:txBody>
          <a:bodyPr/>
          <a:lstStyle/>
          <a:p>
            <a:fld id="{D31C36AA-D63C-4C14-A8B9-EF150173D722}" type="datetimeFigureOut">
              <a:rPr lang="en-IE" smtClean="0"/>
              <a:t>06/06/2023</a:t>
            </a:fld>
            <a:endParaRPr lang="en-IE"/>
          </a:p>
        </p:txBody>
      </p:sp>
      <p:sp>
        <p:nvSpPr>
          <p:cNvPr id="5" name="Footer Placeholder 4">
            <a:extLst>
              <a:ext uri="{FF2B5EF4-FFF2-40B4-BE49-F238E27FC236}">
                <a16:creationId xmlns:a16="http://schemas.microsoft.com/office/drawing/2014/main" id="{28D0759D-95FC-4BE1-BAEB-EE474192E5F8}"/>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0A985E4D-81FC-442D-A267-FB48458BDE84}"/>
              </a:ext>
            </a:extLst>
          </p:cNvPr>
          <p:cNvSpPr>
            <a:spLocks noGrp="1"/>
          </p:cNvSpPr>
          <p:nvPr>
            <p:ph type="sldNum" sz="quarter" idx="12"/>
          </p:nvPr>
        </p:nvSpPr>
        <p:spPr/>
        <p:txBody>
          <a:bodyPr/>
          <a:lstStyle/>
          <a:p>
            <a:fld id="{0F2ECA98-FB13-436D-8E01-92FBE7234157}" type="slidenum">
              <a:rPr lang="en-IE" smtClean="0"/>
              <a:t>‹#›</a:t>
            </a:fld>
            <a:endParaRPr lang="en-IE"/>
          </a:p>
        </p:txBody>
      </p:sp>
    </p:spTree>
    <p:extLst>
      <p:ext uri="{BB962C8B-B14F-4D97-AF65-F5344CB8AC3E}">
        <p14:creationId xmlns:p14="http://schemas.microsoft.com/office/powerpoint/2010/main" val="35673446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endParaRPr lang="en-IE"/>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Rectangle 4"/>
          <p:cNvSpPr>
            <a:spLocks noGrp="1" noChangeArrowheads="1"/>
          </p:cNvSpPr>
          <p:nvPr>
            <p:ph type="dt" sz="half" idx="10"/>
          </p:nvPr>
        </p:nvSpPr>
        <p:spPr>
          <a:ln/>
        </p:spPr>
        <p:txBody>
          <a:bodyPr/>
          <a:lstStyle>
            <a:lvl1pPr>
              <a:defRPr/>
            </a:lvl1pPr>
          </a:lstStyle>
          <a:p>
            <a:pPr>
              <a:defRPr/>
            </a:pPr>
            <a:fld id="{350D69CC-B636-48F0-89A1-4B21376C5825}" type="datetime1">
              <a:rPr lang="en-US" smtClean="0"/>
              <a:pPr>
                <a:defRPr/>
              </a:pPr>
              <a:t>6/6/2023</a:t>
            </a:fld>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20D1D04-A7AB-4DF4-B902-CEACF5EF95AE}" type="slidenum">
              <a:rPr lang="en-US"/>
              <a:pPr>
                <a:defRPr/>
              </a:pPr>
              <a:t>‹#›</a:t>
            </a:fld>
            <a:endParaRPr lang="en-US"/>
          </a:p>
        </p:txBody>
      </p:sp>
    </p:spTree>
    <p:extLst>
      <p:ext uri="{BB962C8B-B14F-4D97-AF65-F5344CB8AC3E}">
        <p14:creationId xmlns:p14="http://schemas.microsoft.com/office/powerpoint/2010/main" val="1111183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0D6B1-A6B7-4C96-9C80-EAA829A2BBBB}"/>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14BE90DB-510E-490B-94DB-0FA7694E40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FA4F868A-C1E8-415B-9A45-16B2A5B43EBF}"/>
              </a:ext>
            </a:extLst>
          </p:cNvPr>
          <p:cNvSpPr>
            <a:spLocks noGrp="1"/>
          </p:cNvSpPr>
          <p:nvPr>
            <p:ph type="dt" sz="half" idx="10"/>
          </p:nvPr>
        </p:nvSpPr>
        <p:spPr/>
        <p:txBody>
          <a:bodyPr/>
          <a:lstStyle/>
          <a:p>
            <a:fld id="{D31C36AA-D63C-4C14-A8B9-EF150173D722}" type="datetimeFigureOut">
              <a:rPr lang="en-IE" smtClean="0"/>
              <a:t>06/06/2023</a:t>
            </a:fld>
            <a:endParaRPr lang="en-IE"/>
          </a:p>
        </p:txBody>
      </p:sp>
      <p:sp>
        <p:nvSpPr>
          <p:cNvPr id="5" name="Footer Placeholder 4">
            <a:extLst>
              <a:ext uri="{FF2B5EF4-FFF2-40B4-BE49-F238E27FC236}">
                <a16:creationId xmlns:a16="http://schemas.microsoft.com/office/drawing/2014/main" id="{AB6C8DE8-F25A-46B6-AD35-C98BB2A7A105}"/>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02208F70-84A8-431D-87A9-9F9A2C73B9D1}"/>
              </a:ext>
            </a:extLst>
          </p:cNvPr>
          <p:cNvSpPr>
            <a:spLocks noGrp="1"/>
          </p:cNvSpPr>
          <p:nvPr>
            <p:ph type="sldNum" sz="quarter" idx="12"/>
          </p:nvPr>
        </p:nvSpPr>
        <p:spPr/>
        <p:txBody>
          <a:bodyPr/>
          <a:lstStyle/>
          <a:p>
            <a:fld id="{0F2ECA98-FB13-436D-8E01-92FBE7234157}" type="slidenum">
              <a:rPr lang="en-IE" smtClean="0"/>
              <a:t>‹#›</a:t>
            </a:fld>
            <a:endParaRPr lang="en-IE"/>
          </a:p>
        </p:txBody>
      </p:sp>
    </p:spTree>
    <p:extLst>
      <p:ext uri="{BB962C8B-B14F-4D97-AF65-F5344CB8AC3E}">
        <p14:creationId xmlns:p14="http://schemas.microsoft.com/office/powerpoint/2010/main" val="599826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D7F07-7025-492C-A5A8-92B1EC8127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9B04FE8E-5846-4E47-BCCB-E5FAA3A5D3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E79DC9-883F-4A8E-8D29-D24FF4221015}"/>
              </a:ext>
            </a:extLst>
          </p:cNvPr>
          <p:cNvSpPr>
            <a:spLocks noGrp="1"/>
          </p:cNvSpPr>
          <p:nvPr>
            <p:ph type="dt" sz="half" idx="10"/>
          </p:nvPr>
        </p:nvSpPr>
        <p:spPr/>
        <p:txBody>
          <a:bodyPr/>
          <a:lstStyle/>
          <a:p>
            <a:fld id="{D31C36AA-D63C-4C14-A8B9-EF150173D722}" type="datetimeFigureOut">
              <a:rPr lang="en-IE" smtClean="0"/>
              <a:t>06/06/2023</a:t>
            </a:fld>
            <a:endParaRPr lang="en-IE"/>
          </a:p>
        </p:txBody>
      </p:sp>
      <p:sp>
        <p:nvSpPr>
          <p:cNvPr id="5" name="Footer Placeholder 4">
            <a:extLst>
              <a:ext uri="{FF2B5EF4-FFF2-40B4-BE49-F238E27FC236}">
                <a16:creationId xmlns:a16="http://schemas.microsoft.com/office/drawing/2014/main" id="{3268ACD1-DB33-435C-ABAA-9F02142C890C}"/>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374028D6-C079-420E-8B4F-1431B4F5DFD9}"/>
              </a:ext>
            </a:extLst>
          </p:cNvPr>
          <p:cNvSpPr>
            <a:spLocks noGrp="1"/>
          </p:cNvSpPr>
          <p:nvPr>
            <p:ph type="sldNum" sz="quarter" idx="12"/>
          </p:nvPr>
        </p:nvSpPr>
        <p:spPr/>
        <p:txBody>
          <a:bodyPr/>
          <a:lstStyle/>
          <a:p>
            <a:fld id="{0F2ECA98-FB13-436D-8E01-92FBE7234157}" type="slidenum">
              <a:rPr lang="en-IE" smtClean="0"/>
              <a:t>‹#›</a:t>
            </a:fld>
            <a:endParaRPr lang="en-IE"/>
          </a:p>
        </p:txBody>
      </p:sp>
    </p:spTree>
    <p:extLst>
      <p:ext uri="{BB962C8B-B14F-4D97-AF65-F5344CB8AC3E}">
        <p14:creationId xmlns:p14="http://schemas.microsoft.com/office/powerpoint/2010/main" val="4021806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AE777-0AE3-4C29-9835-1B391657A805}"/>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BEBCA01D-72DE-492F-BC8B-FF6632D459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517B057F-C146-49B2-8F85-23CB054F46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235B1AFF-80FE-49A2-910B-EEE3D7807F09}"/>
              </a:ext>
            </a:extLst>
          </p:cNvPr>
          <p:cNvSpPr>
            <a:spLocks noGrp="1"/>
          </p:cNvSpPr>
          <p:nvPr>
            <p:ph type="dt" sz="half" idx="10"/>
          </p:nvPr>
        </p:nvSpPr>
        <p:spPr/>
        <p:txBody>
          <a:bodyPr/>
          <a:lstStyle/>
          <a:p>
            <a:fld id="{D31C36AA-D63C-4C14-A8B9-EF150173D722}" type="datetimeFigureOut">
              <a:rPr lang="en-IE" smtClean="0"/>
              <a:t>06/06/2023</a:t>
            </a:fld>
            <a:endParaRPr lang="en-IE"/>
          </a:p>
        </p:txBody>
      </p:sp>
      <p:sp>
        <p:nvSpPr>
          <p:cNvPr id="6" name="Footer Placeholder 5">
            <a:extLst>
              <a:ext uri="{FF2B5EF4-FFF2-40B4-BE49-F238E27FC236}">
                <a16:creationId xmlns:a16="http://schemas.microsoft.com/office/drawing/2014/main" id="{8FDC4C1E-6BE5-4522-841E-0AD71EA6755A}"/>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145D22C1-DBC4-490C-B948-67C8495A6215}"/>
              </a:ext>
            </a:extLst>
          </p:cNvPr>
          <p:cNvSpPr>
            <a:spLocks noGrp="1"/>
          </p:cNvSpPr>
          <p:nvPr>
            <p:ph type="sldNum" sz="quarter" idx="12"/>
          </p:nvPr>
        </p:nvSpPr>
        <p:spPr/>
        <p:txBody>
          <a:bodyPr/>
          <a:lstStyle/>
          <a:p>
            <a:fld id="{0F2ECA98-FB13-436D-8E01-92FBE7234157}" type="slidenum">
              <a:rPr lang="en-IE" smtClean="0"/>
              <a:t>‹#›</a:t>
            </a:fld>
            <a:endParaRPr lang="en-IE"/>
          </a:p>
        </p:txBody>
      </p:sp>
    </p:spTree>
    <p:extLst>
      <p:ext uri="{BB962C8B-B14F-4D97-AF65-F5344CB8AC3E}">
        <p14:creationId xmlns:p14="http://schemas.microsoft.com/office/powerpoint/2010/main" val="3813637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A73AF-719C-43A4-8419-D27E88A35C60}"/>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D438BC3D-22EE-476B-9078-0115DE3D4F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6496050-A7A9-4971-9BB6-465C889C776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FD5A3D64-5C8A-4649-8082-FE56C5E196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4DAA3C-FF05-4C8C-B422-23A413937E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EEF21AA8-D182-4680-9FA5-2697C35101D2}"/>
              </a:ext>
            </a:extLst>
          </p:cNvPr>
          <p:cNvSpPr>
            <a:spLocks noGrp="1"/>
          </p:cNvSpPr>
          <p:nvPr>
            <p:ph type="dt" sz="half" idx="10"/>
          </p:nvPr>
        </p:nvSpPr>
        <p:spPr/>
        <p:txBody>
          <a:bodyPr/>
          <a:lstStyle/>
          <a:p>
            <a:fld id="{D31C36AA-D63C-4C14-A8B9-EF150173D722}" type="datetimeFigureOut">
              <a:rPr lang="en-IE" smtClean="0"/>
              <a:t>06/06/2023</a:t>
            </a:fld>
            <a:endParaRPr lang="en-IE"/>
          </a:p>
        </p:txBody>
      </p:sp>
      <p:sp>
        <p:nvSpPr>
          <p:cNvPr id="8" name="Footer Placeholder 7">
            <a:extLst>
              <a:ext uri="{FF2B5EF4-FFF2-40B4-BE49-F238E27FC236}">
                <a16:creationId xmlns:a16="http://schemas.microsoft.com/office/drawing/2014/main" id="{D8471420-0BD1-4F21-88CB-DA00F0BFEB3B}"/>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2404956E-8953-46D8-9248-DF3D6DD585F5}"/>
              </a:ext>
            </a:extLst>
          </p:cNvPr>
          <p:cNvSpPr>
            <a:spLocks noGrp="1"/>
          </p:cNvSpPr>
          <p:nvPr>
            <p:ph type="sldNum" sz="quarter" idx="12"/>
          </p:nvPr>
        </p:nvSpPr>
        <p:spPr/>
        <p:txBody>
          <a:bodyPr/>
          <a:lstStyle/>
          <a:p>
            <a:fld id="{0F2ECA98-FB13-436D-8E01-92FBE7234157}" type="slidenum">
              <a:rPr lang="en-IE" smtClean="0"/>
              <a:t>‹#›</a:t>
            </a:fld>
            <a:endParaRPr lang="en-IE"/>
          </a:p>
        </p:txBody>
      </p:sp>
    </p:spTree>
    <p:extLst>
      <p:ext uri="{BB962C8B-B14F-4D97-AF65-F5344CB8AC3E}">
        <p14:creationId xmlns:p14="http://schemas.microsoft.com/office/powerpoint/2010/main" val="614998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47435-737B-4CFB-A0C4-0A01F367BFE4}"/>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9D293982-6D30-4312-A28B-0A11B3E9B135}"/>
              </a:ext>
            </a:extLst>
          </p:cNvPr>
          <p:cNvSpPr>
            <a:spLocks noGrp="1"/>
          </p:cNvSpPr>
          <p:nvPr>
            <p:ph type="dt" sz="half" idx="10"/>
          </p:nvPr>
        </p:nvSpPr>
        <p:spPr/>
        <p:txBody>
          <a:bodyPr/>
          <a:lstStyle/>
          <a:p>
            <a:fld id="{D31C36AA-D63C-4C14-A8B9-EF150173D722}" type="datetimeFigureOut">
              <a:rPr lang="en-IE" smtClean="0"/>
              <a:t>06/06/2023</a:t>
            </a:fld>
            <a:endParaRPr lang="en-IE"/>
          </a:p>
        </p:txBody>
      </p:sp>
      <p:sp>
        <p:nvSpPr>
          <p:cNvPr id="4" name="Footer Placeholder 3">
            <a:extLst>
              <a:ext uri="{FF2B5EF4-FFF2-40B4-BE49-F238E27FC236}">
                <a16:creationId xmlns:a16="http://schemas.microsoft.com/office/drawing/2014/main" id="{DE730248-75A8-405A-B8DB-FF385D70B5A7}"/>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1F89B754-82CF-4525-8B72-A288120DD472}"/>
              </a:ext>
            </a:extLst>
          </p:cNvPr>
          <p:cNvSpPr>
            <a:spLocks noGrp="1"/>
          </p:cNvSpPr>
          <p:nvPr>
            <p:ph type="sldNum" sz="quarter" idx="12"/>
          </p:nvPr>
        </p:nvSpPr>
        <p:spPr/>
        <p:txBody>
          <a:bodyPr/>
          <a:lstStyle/>
          <a:p>
            <a:fld id="{0F2ECA98-FB13-436D-8E01-92FBE7234157}" type="slidenum">
              <a:rPr lang="en-IE" smtClean="0"/>
              <a:t>‹#›</a:t>
            </a:fld>
            <a:endParaRPr lang="en-IE"/>
          </a:p>
        </p:txBody>
      </p:sp>
    </p:spTree>
    <p:extLst>
      <p:ext uri="{BB962C8B-B14F-4D97-AF65-F5344CB8AC3E}">
        <p14:creationId xmlns:p14="http://schemas.microsoft.com/office/powerpoint/2010/main" val="860677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E71E20-14A0-46A1-A7CE-A605AD3CD18C}"/>
              </a:ext>
            </a:extLst>
          </p:cNvPr>
          <p:cNvSpPr>
            <a:spLocks noGrp="1"/>
          </p:cNvSpPr>
          <p:nvPr>
            <p:ph type="dt" sz="half" idx="10"/>
          </p:nvPr>
        </p:nvSpPr>
        <p:spPr/>
        <p:txBody>
          <a:bodyPr/>
          <a:lstStyle/>
          <a:p>
            <a:fld id="{D31C36AA-D63C-4C14-A8B9-EF150173D722}" type="datetimeFigureOut">
              <a:rPr lang="en-IE" smtClean="0"/>
              <a:t>06/06/2023</a:t>
            </a:fld>
            <a:endParaRPr lang="en-IE"/>
          </a:p>
        </p:txBody>
      </p:sp>
      <p:sp>
        <p:nvSpPr>
          <p:cNvPr id="3" name="Footer Placeholder 2">
            <a:extLst>
              <a:ext uri="{FF2B5EF4-FFF2-40B4-BE49-F238E27FC236}">
                <a16:creationId xmlns:a16="http://schemas.microsoft.com/office/drawing/2014/main" id="{4CB1CE3C-2B36-4433-96E3-3CC3E861C939}"/>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12F1A0DC-29B2-4916-96FB-A5E40211CF74}"/>
              </a:ext>
            </a:extLst>
          </p:cNvPr>
          <p:cNvSpPr>
            <a:spLocks noGrp="1"/>
          </p:cNvSpPr>
          <p:nvPr>
            <p:ph type="sldNum" sz="quarter" idx="12"/>
          </p:nvPr>
        </p:nvSpPr>
        <p:spPr/>
        <p:txBody>
          <a:bodyPr/>
          <a:lstStyle/>
          <a:p>
            <a:fld id="{0F2ECA98-FB13-436D-8E01-92FBE7234157}" type="slidenum">
              <a:rPr lang="en-IE" smtClean="0"/>
              <a:t>‹#›</a:t>
            </a:fld>
            <a:endParaRPr lang="en-IE"/>
          </a:p>
        </p:txBody>
      </p:sp>
    </p:spTree>
    <p:extLst>
      <p:ext uri="{BB962C8B-B14F-4D97-AF65-F5344CB8AC3E}">
        <p14:creationId xmlns:p14="http://schemas.microsoft.com/office/powerpoint/2010/main" val="1757328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B7495-7854-4662-A117-E8E8C23F0C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22A2668F-00E7-40A8-ABB3-3AA7A06AEE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3EADAD4F-FCBC-41E1-8A0A-66C7B8C91E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BAA030-8956-45F6-A09E-1361F2D53883}"/>
              </a:ext>
            </a:extLst>
          </p:cNvPr>
          <p:cNvSpPr>
            <a:spLocks noGrp="1"/>
          </p:cNvSpPr>
          <p:nvPr>
            <p:ph type="dt" sz="half" idx="10"/>
          </p:nvPr>
        </p:nvSpPr>
        <p:spPr/>
        <p:txBody>
          <a:bodyPr/>
          <a:lstStyle/>
          <a:p>
            <a:fld id="{D31C36AA-D63C-4C14-A8B9-EF150173D722}" type="datetimeFigureOut">
              <a:rPr lang="en-IE" smtClean="0"/>
              <a:t>06/06/2023</a:t>
            </a:fld>
            <a:endParaRPr lang="en-IE"/>
          </a:p>
        </p:txBody>
      </p:sp>
      <p:sp>
        <p:nvSpPr>
          <p:cNvPr id="6" name="Footer Placeholder 5">
            <a:extLst>
              <a:ext uri="{FF2B5EF4-FFF2-40B4-BE49-F238E27FC236}">
                <a16:creationId xmlns:a16="http://schemas.microsoft.com/office/drawing/2014/main" id="{24C537EE-AA9D-4A00-9045-29E68F15D310}"/>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CF872BD5-764B-4400-B6E0-EB785C3EF149}"/>
              </a:ext>
            </a:extLst>
          </p:cNvPr>
          <p:cNvSpPr>
            <a:spLocks noGrp="1"/>
          </p:cNvSpPr>
          <p:nvPr>
            <p:ph type="sldNum" sz="quarter" idx="12"/>
          </p:nvPr>
        </p:nvSpPr>
        <p:spPr/>
        <p:txBody>
          <a:bodyPr/>
          <a:lstStyle/>
          <a:p>
            <a:fld id="{0F2ECA98-FB13-436D-8E01-92FBE7234157}" type="slidenum">
              <a:rPr lang="en-IE" smtClean="0"/>
              <a:t>‹#›</a:t>
            </a:fld>
            <a:endParaRPr lang="en-IE"/>
          </a:p>
        </p:txBody>
      </p:sp>
    </p:spTree>
    <p:extLst>
      <p:ext uri="{BB962C8B-B14F-4D97-AF65-F5344CB8AC3E}">
        <p14:creationId xmlns:p14="http://schemas.microsoft.com/office/powerpoint/2010/main" val="1964712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2EE82-6EF4-4B89-9DBD-15EE6E8468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9DD86842-1354-4FF3-AA79-635BA8BF15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CF74286C-2B22-4359-A787-5AC5B91C08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6317B3-0857-4A5E-A2C7-99D9C52B95D6}"/>
              </a:ext>
            </a:extLst>
          </p:cNvPr>
          <p:cNvSpPr>
            <a:spLocks noGrp="1"/>
          </p:cNvSpPr>
          <p:nvPr>
            <p:ph type="dt" sz="half" idx="10"/>
          </p:nvPr>
        </p:nvSpPr>
        <p:spPr/>
        <p:txBody>
          <a:bodyPr/>
          <a:lstStyle/>
          <a:p>
            <a:fld id="{D31C36AA-D63C-4C14-A8B9-EF150173D722}" type="datetimeFigureOut">
              <a:rPr lang="en-IE" smtClean="0"/>
              <a:t>06/06/2023</a:t>
            </a:fld>
            <a:endParaRPr lang="en-IE"/>
          </a:p>
        </p:txBody>
      </p:sp>
      <p:sp>
        <p:nvSpPr>
          <p:cNvPr id="6" name="Footer Placeholder 5">
            <a:extLst>
              <a:ext uri="{FF2B5EF4-FFF2-40B4-BE49-F238E27FC236}">
                <a16:creationId xmlns:a16="http://schemas.microsoft.com/office/drawing/2014/main" id="{71439899-28CD-42DD-BC2C-A8574727FBF9}"/>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4C7FA548-0B4A-45D1-8DBD-C919AA854C06}"/>
              </a:ext>
            </a:extLst>
          </p:cNvPr>
          <p:cNvSpPr>
            <a:spLocks noGrp="1"/>
          </p:cNvSpPr>
          <p:nvPr>
            <p:ph type="sldNum" sz="quarter" idx="12"/>
          </p:nvPr>
        </p:nvSpPr>
        <p:spPr/>
        <p:txBody>
          <a:bodyPr/>
          <a:lstStyle/>
          <a:p>
            <a:fld id="{0F2ECA98-FB13-436D-8E01-92FBE7234157}" type="slidenum">
              <a:rPr lang="en-IE" smtClean="0"/>
              <a:t>‹#›</a:t>
            </a:fld>
            <a:endParaRPr lang="en-IE"/>
          </a:p>
        </p:txBody>
      </p:sp>
    </p:spTree>
    <p:extLst>
      <p:ext uri="{BB962C8B-B14F-4D97-AF65-F5344CB8AC3E}">
        <p14:creationId xmlns:p14="http://schemas.microsoft.com/office/powerpoint/2010/main" val="19736897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70A573-30BA-43E5-AF66-E9011DEB0A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84D86FA8-84FD-4441-9730-B237FB53C9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6E89FE54-25C9-4478-A1B0-9D246D9B8A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1C36AA-D63C-4C14-A8B9-EF150173D722}" type="datetimeFigureOut">
              <a:rPr lang="en-IE" smtClean="0"/>
              <a:t>06/06/2023</a:t>
            </a:fld>
            <a:endParaRPr lang="en-IE"/>
          </a:p>
        </p:txBody>
      </p:sp>
      <p:sp>
        <p:nvSpPr>
          <p:cNvPr id="5" name="Footer Placeholder 4">
            <a:extLst>
              <a:ext uri="{FF2B5EF4-FFF2-40B4-BE49-F238E27FC236}">
                <a16:creationId xmlns:a16="http://schemas.microsoft.com/office/drawing/2014/main" id="{591B1056-4F07-4464-816E-8B8041A800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D6684E4A-2624-43AE-AFDC-EF094ACFFF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2ECA98-FB13-436D-8E01-92FBE7234157}" type="slidenum">
              <a:rPr lang="en-IE" smtClean="0"/>
              <a:t>‹#›</a:t>
            </a:fld>
            <a:endParaRPr lang="en-IE"/>
          </a:p>
        </p:txBody>
      </p:sp>
    </p:spTree>
    <p:extLst>
      <p:ext uri="{BB962C8B-B14F-4D97-AF65-F5344CB8AC3E}">
        <p14:creationId xmlns:p14="http://schemas.microsoft.com/office/powerpoint/2010/main" val="39716324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gi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arget="../slideLayouts/slideLayout1.xml" Type="http://schemas.openxmlformats.org/officeDocument/2006/relationships/slideLayout"/><Relationship Id="rId2" Target="../media/media2.mp4" Type="http://schemas.openxmlformats.org/officeDocument/2006/relationships/video"/><Relationship Id="rId1" Target="../media/media2.mp4" Type="http://schemas.microsoft.com/office/2007/relationships/media"/><Relationship Id="rId4" Target="../media/image7.jpeg" Type="http://schemas.openxmlformats.org/officeDocument/2006/relationships/image"/></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arget="../media/image10.jpeg" Type="http://schemas.openxmlformats.org/officeDocument/2006/relationships/image"/><Relationship Id="rId1" Target="../slideLayouts/slideLayout2.xml" Type="http://schemas.openxmlformats.org/officeDocument/2006/relationships/slideLayout"/></Relationships>
</file>

<file path=ppt/slides/_rels/slide18.xml.rels><?xml version="1.0" encoding="UTF-8" standalone="yes" ?><Relationships xmlns="http://schemas.openxmlformats.org/package/2006/relationships"><Relationship Id="rId2" Target="../media/image11.jpeg" Type="http://schemas.openxmlformats.org/officeDocument/2006/relationships/image"/><Relationship Id="rId1" Target="../slideLayouts/slideLayout2.xml" Type="http://schemas.openxmlformats.org/officeDocument/2006/relationships/slideLayout"/></Relationships>
</file>

<file path=ppt/slides/_rels/slide19.xml.rels><?xml version="1.0" encoding="UTF-8" standalone="yes" ?><Relationships xmlns="http://schemas.openxmlformats.org/package/2006/relationships"><Relationship Id="rId2" Target="../media/image12.jpeg" Type="http://schemas.openxmlformats.org/officeDocument/2006/relationships/image"/><Relationship Id="rId1" Target="../slideLayouts/slideLayout2.xml" Type="http://schemas.openxmlformats.org/officeDocument/2006/relationships/slideLayout"/></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arget="../media/image13.jpeg" Type="http://schemas.openxmlformats.org/officeDocument/2006/relationships/image"/><Relationship Id="rId1" Target="../slideLayouts/slideLayout2.xml" Type="http://schemas.openxmlformats.org/officeDocument/2006/relationships/slideLayout"/></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Video 13" descr="Clear Chess Pieces">
            <a:extLst>
              <a:ext uri="{FF2B5EF4-FFF2-40B4-BE49-F238E27FC236}">
                <a16:creationId xmlns:a16="http://schemas.microsoft.com/office/drawing/2014/main" id="{5D9E5907-72CD-553A-53F9-41569286716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3047" y="10"/>
            <a:ext cx="12191999" cy="6857990"/>
          </a:xfrm>
          <a:prstGeom prst="rect">
            <a:avLst/>
          </a:prstGeom>
        </p:spPr>
      </p:pic>
      <p:sp>
        <p:nvSpPr>
          <p:cNvPr id="15"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C81CDF-D389-4D6A-ADE5-CB7714409FAD}"/>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a:solidFill>
                  <a:srgbClr val="FFFFFF"/>
                </a:solidFill>
              </a:rPr>
              <a:t>Entrepreneurship – General Principles &amp; Trends</a:t>
            </a:r>
            <a:endParaRPr lang="en-IE" sz="5200">
              <a:solidFill>
                <a:srgbClr val="FFFFFF"/>
              </a:solidFill>
            </a:endParaRPr>
          </a:p>
        </p:txBody>
      </p:sp>
      <p:sp>
        <p:nvSpPr>
          <p:cNvPr id="3" name="Subtitle 2">
            <a:extLst>
              <a:ext uri="{FF2B5EF4-FFF2-40B4-BE49-F238E27FC236}">
                <a16:creationId xmlns:a16="http://schemas.microsoft.com/office/drawing/2014/main" id="{780708A7-2843-4585-86C4-45DC542BACD6}"/>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US">
                <a:solidFill>
                  <a:srgbClr val="FFFFFF"/>
                </a:solidFill>
              </a:rPr>
              <a:t>Dr Breda Kenny &amp; Mr. Gerard O’Donovan, Munster Technological University, Cork, Ireland. </a:t>
            </a:r>
            <a:endParaRPr lang="en-IE">
              <a:solidFill>
                <a:srgbClr val="FFFFFF"/>
              </a:solidFill>
            </a:endParaRPr>
          </a:p>
        </p:txBody>
      </p:sp>
    </p:spTree>
    <p:extLst>
      <p:ext uri="{BB962C8B-B14F-4D97-AF65-F5344CB8AC3E}">
        <p14:creationId xmlns:p14="http://schemas.microsoft.com/office/powerpoint/2010/main" val="823076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4"/>
                                        </p:tgtEl>
                                      </p:cBhvr>
                                    </p:cmd>
                                  </p:childTnLst>
                                </p:cTn>
                              </p:par>
                            </p:childTnLst>
                          </p:cTn>
                        </p:par>
                      </p:childTnLst>
                    </p:cTn>
                  </p:par>
                </p:childTnLst>
              </p:cTn>
              <p:nextCondLst>
                <p:cond evt="onClick" delay="0">
                  <p:tgtEl>
                    <p:spTgt spid="14"/>
                  </p:tgtEl>
                </p:cond>
              </p:nextCondLst>
            </p:seq>
            <p:video>
              <p:cMediaNode mute="1">
                <p:cTn id="12" repeatCount="indefinite" fill="hold" display="0">
                  <p:stCondLst>
                    <p:cond delay="indefinite"/>
                  </p:stCondLst>
                </p:cTn>
                <p:tgtEl>
                  <p:spTgt spid="1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2133600" y="0"/>
            <a:ext cx="7772400" cy="838200"/>
          </a:xfrm>
        </p:spPr>
        <p:txBody>
          <a:bodyPr/>
          <a:lstStyle/>
          <a:p>
            <a:r>
              <a:rPr lang="en-US" sz="3600" b="1">
                <a:solidFill>
                  <a:srgbClr val="FF0000"/>
                </a:solidFill>
              </a:rPr>
              <a:t>The Entrepreneurial Process</a:t>
            </a:r>
            <a:endParaRPr lang="en-US"/>
          </a:p>
        </p:txBody>
      </p:sp>
      <p:sp>
        <p:nvSpPr>
          <p:cNvPr id="5124" name="Rectangle 3"/>
          <p:cNvSpPr>
            <a:spLocks noGrp="1" noChangeArrowheads="1"/>
          </p:cNvSpPr>
          <p:nvPr>
            <p:ph sz="quarter" idx="1"/>
          </p:nvPr>
        </p:nvSpPr>
        <p:spPr>
          <a:xfrm>
            <a:off x="1905000" y="1524000"/>
            <a:ext cx="3733800" cy="914400"/>
          </a:xfrm>
          <a:ln/>
        </p:spPr>
        <p:style>
          <a:lnRef idx="1">
            <a:schemeClr val="accent2"/>
          </a:lnRef>
          <a:fillRef idx="3">
            <a:schemeClr val="accent2"/>
          </a:fillRef>
          <a:effectRef idx="2">
            <a:schemeClr val="accent2"/>
          </a:effectRef>
          <a:fontRef idx="minor">
            <a:schemeClr val="lt1"/>
          </a:fontRef>
        </p:style>
        <p:txBody>
          <a:bodyPr>
            <a:normAutofit/>
          </a:bodyPr>
          <a:lstStyle/>
          <a:p>
            <a:pPr algn="ctr">
              <a:buFontTx/>
              <a:buNone/>
            </a:pPr>
            <a:r>
              <a:rPr lang="en-US" sz="2400" b="1" dirty="0"/>
              <a:t>1. Identify an Opportunity</a:t>
            </a:r>
          </a:p>
        </p:txBody>
      </p:sp>
      <p:sp>
        <p:nvSpPr>
          <p:cNvPr id="5125" name="Rectangle 4"/>
          <p:cNvSpPr>
            <a:spLocks noGrp="1" noChangeArrowheads="1"/>
          </p:cNvSpPr>
          <p:nvPr>
            <p:ph sz="quarter" idx="2"/>
          </p:nvPr>
        </p:nvSpPr>
        <p:spPr>
          <a:xfrm>
            <a:off x="1981200" y="4267200"/>
            <a:ext cx="3733800" cy="990600"/>
          </a:xfrm>
          <a:ln/>
        </p:spPr>
        <p:style>
          <a:lnRef idx="1">
            <a:schemeClr val="accent1"/>
          </a:lnRef>
          <a:fillRef idx="3">
            <a:schemeClr val="accent1"/>
          </a:fillRef>
          <a:effectRef idx="2">
            <a:schemeClr val="accent1"/>
          </a:effectRef>
          <a:fontRef idx="minor">
            <a:schemeClr val="lt1"/>
          </a:fontRef>
        </p:style>
        <p:txBody>
          <a:bodyPr>
            <a:normAutofit/>
          </a:bodyPr>
          <a:lstStyle/>
          <a:p>
            <a:pPr algn="ctr">
              <a:buFontTx/>
              <a:buNone/>
            </a:pPr>
            <a:r>
              <a:rPr lang="en-US" sz="2400" b="1" dirty="0"/>
              <a:t>2. Develop the Concept and write the plan</a:t>
            </a:r>
          </a:p>
        </p:txBody>
      </p:sp>
      <p:sp>
        <p:nvSpPr>
          <p:cNvPr id="5126" name="Rectangle 5"/>
          <p:cNvSpPr>
            <a:spLocks noGrp="1" noChangeArrowheads="1"/>
          </p:cNvSpPr>
          <p:nvPr>
            <p:ph type="body" sz="half" idx="3"/>
          </p:nvPr>
        </p:nvSpPr>
        <p:spPr>
          <a:xfrm>
            <a:off x="6096000" y="1371600"/>
            <a:ext cx="4114800" cy="4953000"/>
          </a:xfrm>
        </p:spPr>
        <p:txBody>
          <a:bodyPr>
            <a:normAutofit fontScale="92500" lnSpcReduction="20000"/>
          </a:bodyPr>
          <a:lstStyle/>
          <a:p>
            <a:pPr>
              <a:buFontTx/>
              <a:buNone/>
            </a:pPr>
            <a:r>
              <a:rPr lang="en-US" sz="2000" dirty="0"/>
              <a:t>Changing Demographics</a:t>
            </a:r>
          </a:p>
          <a:p>
            <a:pPr>
              <a:buFontTx/>
              <a:buNone/>
            </a:pPr>
            <a:r>
              <a:rPr lang="en-US" sz="2000" dirty="0"/>
              <a:t>Emergence of New Market</a:t>
            </a:r>
          </a:p>
          <a:p>
            <a:pPr>
              <a:buFontTx/>
              <a:buNone/>
            </a:pPr>
            <a:r>
              <a:rPr lang="en-US" sz="2000" dirty="0"/>
              <a:t>New Technologies</a:t>
            </a:r>
          </a:p>
          <a:p>
            <a:pPr>
              <a:buFontTx/>
              <a:buNone/>
            </a:pPr>
            <a:r>
              <a:rPr lang="en-US" sz="2000" dirty="0"/>
              <a:t>Regulatory Change</a:t>
            </a:r>
          </a:p>
          <a:p>
            <a:pPr>
              <a:buFontTx/>
              <a:buNone/>
            </a:pPr>
            <a:r>
              <a:rPr lang="en-US" sz="2000" dirty="0"/>
              <a:t>Social Change</a:t>
            </a:r>
          </a:p>
          <a:p>
            <a:pPr>
              <a:buFontTx/>
              <a:buNone/>
            </a:pPr>
            <a:endParaRPr lang="en-US" sz="2000" dirty="0"/>
          </a:p>
          <a:p>
            <a:pPr>
              <a:buFontTx/>
              <a:buNone/>
            </a:pPr>
            <a:endParaRPr lang="en-US" sz="1200" dirty="0"/>
          </a:p>
          <a:p>
            <a:pPr>
              <a:buFontTx/>
              <a:buNone/>
            </a:pPr>
            <a:endParaRPr lang="en-US" sz="1200" dirty="0"/>
          </a:p>
          <a:p>
            <a:pPr>
              <a:buFontTx/>
              <a:buNone/>
            </a:pPr>
            <a:r>
              <a:rPr lang="en-US" sz="2000" dirty="0"/>
              <a:t>New Product/Services</a:t>
            </a:r>
          </a:p>
          <a:p>
            <a:pPr>
              <a:buFontTx/>
              <a:buNone/>
            </a:pPr>
            <a:r>
              <a:rPr lang="en-US" sz="2000" dirty="0"/>
              <a:t>New Processes</a:t>
            </a:r>
          </a:p>
          <a:p>
            <a:pPr>
              <a:buFontTx/>
              <a:buNone/>
            </a:pPr>
            <a:r>
              <a:rPr lang="en-US" sz="2000" dirty="0"/>
              <a:t>Enter New Markets</a:t>
            </a:r>
          </a:p>
          <a:p>
            <a:pPr>
              <a:buFontTx/>
              <a:buNone/>
            </a:pPr>
            <a:r>
              <a:rPr lang="en-US" sz="2000" dirty="0"/>
              <a:t>New Organizational Structures/Forms</a:t>
            </a:r>
          </a:p>
          <a:p>
            <a:pPr>
              <a:buFontTx/>
              <a:buNone/>
            </a:pPr>
            <a:r>
              <a:rPr lang="en-US" sz="2000" dirty="0"/>
              <a:t>Use New Technologies</a:t>
            </a:r>
          </a:p>
          <a:p>
            <a:pPr>
              <a:buFontTx/>
              <a:buNone/>
            </a:pPr>
            <a:r>
              <a:rPr lang="en-US" sz="2000" dirty="0"/>
              <a:t>Use Sales or Distribution Channels</a:t>
            </a:r>
          </a:p>
          <a:p>
            <a:pPr>
              <a:buFontTx/>
              <a:buNone/>
            </a:pPr>
            <a:r>
              <a:rPr lang="en-US" sz="2000" dirty="0"/>
              <a:t>Start Writing the Plan</a:t>
            </a:r>
            <a:endParaRPr lang="en-US" sz="1800" dirty="0"/>
          </a:p>
        </p:txBody>
      </p:sp>
      <p:sp>
        <p:nvSpPr>
          <p:cNvPr id="5127" name="Line 16"/>
          <p:cNvSpPr>
            <a:spLocks noChangeShapeType="1"/>
          </p:cNvSpPr>
          <p:nvPr/>
        </p:nvSpPr>
        <p:spPr bwMode="auto">
          <a:xfrm>
            <a:off x="3810000" y="2590800"/>
            <a:ext cx="0" cy="1600200"/>
          </a:xfrm>
          <a:prstGeom prst="line">
            <a:avLst/>
          </a:prstGeom>
          <a:ln>
            <a:headEnd/>
            <a:tailEnd type="triangle" w="med" len="med"/>
          </a:ln>
        </p:spPr>
        <p:style>
          <a:lnRef idx="3">
            <a:schemeClr val="accent2"/>
          </a:lnRef>
          <a:fillRef idx="0">
            <a:schemeClr val="accent2"/>
          </a:fillRef>
          <a:effectRef idx="2">
            <a:schemeClr val="accent2"/>
          </a:effectRef>
          <a:fontRef idx="minor">
            <a:schemeClr val="tx1"/>
          </a:fontRef>
        </p:style>
        <p:txBody>
          <a:bodyPr wrap="none" anchor="ctr"/>
          <a:lstStyle/>
          <a:p>
            <a:endParaRPr lang="en-US"/>
          </a:p>
        </p:txBody>
      </p:sp>
      <p:sp>
        <p:nvSpPr>
          <p:cNvPr id="5128" name="Line 17"/>
          <p:cNvSpPr>
            <a:spLocks noChangeShapeType="1"/>
          </p:cNvSpPr>
          <p:nvPr/>
        </p:nvSpPr>
        <p:spPr bwMode="auto">
          <a:xfrm>
            <a:off x="3810000" y="5410200"/>
            <a:ext cx="0" cy="990600"/>
          </a:xfrm>
          <a:prstGeom prst="line">
            <a:avLst/>
          </a:prstGeom>
          <a:ln w="28575">
            <a:headEnd/>
            <a:tailEnd type="triangle" w="med" len="med"/>
          </a:ln>
        </p:spPr>
        <p:style>
          <a:lnRef idx="1">
            <a:schemeClr val="accent6"/>
          </a:lnRef>
          <a:fillRef idx="0">
            <a:schemeClr val="accent6"/>
          </a:fillRef>
          <a:effectRef idx="0">
            <a:schemeClr val="accent6"/>
          </a:effectRef>
          <a:fontRef idx="minor">
            <a:schemeClr val="tx1"/>
          </a:fontRef>
        </p:style>
        <p:txBody>
          <a:bodyPr wrap="none" anchor="ctr"/>
          <a:lstStyle/>
          <a:p>
            <a:endParaRPr lang="en-US"/>
          </a:p>
        </p:txBody>
      </p:sp>
    </p:spTree>
    <p:extLst>
      <p:ext uri="{BB962C8B-B14F-4D97-AF65-F5344CB8AC3E}">
        <p14:creationId xmlns:p14="http://schemas.microsoft.com/office/powerpoint/2010/main" val="7505791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sp>
        <p:nvSpPr>
          <p:cNvPr id="6148" name="Rectangle 3"/>
          <p:cNvSpPr>
            <a:spLocks noGrp="1" noChangeArrowheads="1"/>
          </p:cNvSpPr>
          <p:nvPr>
            <p:ph sz="quarter" idx="1"/>
          </p:nvPr>
        </p:nvSpPr>
        <p:spPr>
          <a:xfrm>
            <a:off x="1905000" y="1371600"/>
            <a:ext cx="3810000" cy="914400"/>
          </a:xfrm>
          <a:ln/>
        </p:spPr>
        <p:style>
          <a:lnRef idx="1">
            <a:schemeClr val="accent4"/>
          </a:lnRef>
          <a:fillRef idx="3">
            <a:schemeClr val="accent4"/>
          </a:fillRef>
          <a:effectRef idx="2">
            <a:schemeClr val="accent4"/>
          </a:effectRef>
          <a:fontRef idx="minor">
            <a:schemeClr val="lt1"/>
          </a:fontRef>
        </p:style>
        <p:txBody>
          <a:bodyPr>
            <a:normAutofit/>
          </a:bodyPr>
          <a:lstStyle/>
          <a:p>
            <a:pPr marL="0" indent="0" algn="ctr">
              <a:buNone/>
              <a:tabLst>
                <a:tab pos="0" algn="l"/>
              </a:tabLst>
            </a:pPr>
            <a:r>
              <a:rPr lang="en-US" sz="2400" b="1" dirty="0"/>
              <a:t>3. Determine the Required Resources</a:t>
            </a:r>
          </a:p>
        </p:txBody>
      </p:sp>
      <p:sp>
        <p:nvSpPr>
          <p:cNvPr id="6149" name="Rectangle 4"/>
          <p:cNvSpPr>
            <a:spLocks noGrp="1" noChangeArrowheads="1"/>
          </p:cNvSpPr>
          <p:nvPr>
            <p:ph sz="quarter" idx="2"/>
          </p:nvPr>
        </p:nvSpPr>
        <p:spPr>
          <a:xfrm>
            <a:off x="1905000" y="4114800"/>
            <a:ext cx="3886200" cy="990600"/>
          </a:xfrm>
          <a:ln/>
        </p:spPr>
        <p:style>
          <a:lnRef idx="0">
            <a:schemeClr val="accent3"/>
          </a:lnRef>
          <a:fillRef idx="3">
            <a:schemeClr val="accent3"/>
          </a:fillRef>
          <a:effectRef idx="3">
            <a:schemeClr val="accent3"/>
          </a:effectRef>
          <a:fontRef idx="minor">
            <a:schemeClr val="lt1"/>
          </a:fontRef>
        </p:style>
        <p:txBody>
          <a:bodyPr>
            <a:normAutofit/>
          </a:bodyPr>
          <a:lstStyle/>
          <a:p>
            <a:pPr marL="0" indent="0" algn="ctr">
              <a:buNone/>
            </a:pPr>
            <a:r>
              <a:rPr lang="en-US" sz="2400" b="1" dirty="0"/>
              <a:t>4. Acquire the Necessary Financing/Partners</a:t>
            </a:r>
          </a:p>
        </p:txBody>
      </p:sp>
      <p:sp>
        <p:nvSpPr>
          <p:cNvPr id="6150" name="Rectangle 5"/>
          <p:cNvSpPr>
            <a:spLocks noGrp="1" noChangeArrowheads="1"/>
          </p:cNvSpPr>
          <p:nvPr>
            <p:ph type="body" sz="half" idx="3"/>
          </p:nvPr>
        </p:nvSpPr>
        <p:spPr>
          <a:xfrm>
            <a:off x="5867400" y="914400"/>
            <a:ext cx="4267200" cy="5105400"/>
          </a:xfrm>
        </p:spPr>
        <p:txBody>
          <a:bodyPr>
            <a:normAutofit fontScale="92500" lnSpcReduction="20000"/>
          </a:bodyPr>
          <a:lstStyle/>
          <a:p>
            <a:pPr>
              <a:buFontTx/>
              <a:buNone/>
            </a:pPr>
            <a:r>
              <a:rPr lang="en-US" sz="2000" b="1" u="sng" dirty="0"/>
              <a:t>Need for:</a:t>
            </a:r>
            <a:endParaRPr lang="en-US" sz="2000" dirty="0"/>
          </a:p>
          <a:p>
            <a:pPr>
              <a:buFontTx/>
              <a:buNone/>
            </a:pPr>
            <a:r>
              <a:rPr lang="en-US" sz="2000" dirty="0"/>
              <a:t>Marketing and Sales Expertise</a:t>
            </a:r>
          </a:p>
          <a:p>
            <a:pPr>
              <a:buFontTx/>
              <a:buNone/>
            </a:pPr>
            <a:r>
              <a:rPr lang="en-US" sz="2000" dirty="0"/>
              <a:t>Technical Expertise</a:t>
            </a:r>
          </a:p>
          <a:p>
            <a:pPr>
              <a:buFontTx/>
              <a:buNone/>
            </a:pPr>
            <a:r>
              <a:rPr lang="en-US" sz="2000" dirty="0"/>
              <a:t>Financing Needs</a:t>
            </a:r>
          </a:p>
          <a:p>
            <a:pPr>
              <a:buFontTx/>
              <a:buNone/>
            </a:pPr>
            <a:r>
              <a:rPr lang="en-US" sz="2000" dirty="0"/>
              <a:t>Distribution Channels</a:t>
            </a:r>
          </a:p>
          <a:p>
            <a:pPr>
              <a:buFontTx/>
              <a:buNone/>
            </a:pPr>
            <a:r>
              <a:rPr lang="en-US" sz="2000" dirty="0"/>
              <a:t>Sources of Supply</a:t>
            </a:r>
          </a:p>
          <a:p>
            <a:pPr>
              <a:buFontTx/>
              <a:buNone/>
            </a:pPr>
            <a:r>
              <a:rPr lang="en-US" sz="2000" dirty="0"/>
              <a:t>Licenses, Patents, &amp; Legal Protection</a:t>
            </a:r>
          </a:p>
          <a:p>
            <a:pPr>
              <a:buFontTx/>
              <a:buNone/>
            </a:pPr>
            <a:r>
              <a:rPr lang="en-US" sz="2000" dirty="0"/>
              <a:t>Complete the Business Plan</a:t>
            </a:r>
          </a:p>
          <a:p>
            <a:pPr>
              <a:buFontTx/>
              <a:buNone/>
            </a:pPr>
            <a:endParaRPr lang="en-US" sz="1200" dirty="0"/>
          </a:p>
          <a:p>
            <a:pPr>
              <a:buFontTx/>
              <a:buNone/>
            </a:pPr>
            <a:endParaRPr lang="en-US" sz="1200" dirty="0"/>
          </a:p>
          <a:p>
            <a:pPr>
              <a:buFontTx/>
              <a:buNone/>
            </a:pPr>
            <a:endParaRPr lang="en-US" sz="1200" dirty="0"/>
          </a:p>
          <a:p>
            <a:pPr>
              <a:buFontTx/>
              <a:buNone/>
            </a:pPr>
            <a:r>
              <a:rPr lang="en-US" sz="2000" dirty="0"/>
              <a:t>Debt		Supplier Financing</a:t>
            </a:r>
          </a:p>
          <a:p>
            <a:pPr>
              <a:buFontTx/>
              <a:buNone/>
            </a:pPr>
            <a:r>
              <a:rPr lang="en-US" sz="2000" dirty="0"/>
              <a:t>Equity		Joint Ventures</a:t>
            </a:r>
          </a:p>
          <a:p>
            <a:pPr>
              <a:buFontTx/>
              <a:buNone/>
            </a:pPr>
            <a:r>
              <a:rPr lang="en-US" sz="2000" dirty="0"/>
              <a:t>Outsourcing	Partnerships</a:t>
            </a:r>
          </a:p>
          <a:p>
            <a:pPr>
              <a:buFontTx/>
              <a:buNone/>
            </a:pPr>
            <a:r>
              <a:rPr lang="en-US" sz="2000" dirty="0"/>
              <a:t>Leasing		</a:t>
            </a:r>
          </a:p>
          <a:p>
            <a:pPr>
              <a:buFontTx/>
              <a:buNone/>
            </a:pPr>
            <a:r>
              <a:rPr lang="en-US" sz="2000" dirty="0"/>
              <a:t>		</a:t>
            </a:r>
          </a:p>
        </p:txBody>
      </p:sp>
      <p:sp>
        <p:nvSpPr>
          <p:cNvPr id="6151" name="Line 6"/>
          <p:cNvSpPr>
            <a:spLocks noChangeShapeType="1"/>
          </p:cNvSpPr>
          <p:nvPr/>
        </p:nvSpPr>
        <p:spPr bwMode="auto">
          <a:xfrm>
            <a:off x="3886200" y="2438400"/>
            <a:ext cx="0" cy="1524000"/>
          </a:xfrm>
          <a:prstGeom prst="line">
            <a:avLst/>
          </a:prstGeom>
          <a:ln>
            <a:headEnd/>
            <a:tailEnd type="triangle" w="med" len="med"/>
          </a:ln>
        </p:spPr>
        <p:style>
          <a:lnRef idx="3">
            <a:schemeClr val="accent3"/>
          </a:lnRef>
          <a:fillRef idx="0">
            <a:schemeClr val="accent3"/>
          </a:fillRef>
          <a:effectRef idx="2">
            <a:schemeClr val="accent3"/>
          </a:effectRef>
          <a:fontRef idx="minor">
            <a:schemeClr val="tx1"/>
          </a:fontRef>
        </p:style>
        <p:txBody>
          <a:bodyPr wrap="none" anchor="ctr"/>
          <a:lstStyle/>
          <a:p>
            <a:endParaRPr lang="en-US"/>
          </a:p>
        </p:txBody>
      </p:sp>
      <p:sp>
        <p:nvSpPr>
          <p:cNvPr id="6152" name="Line 7"/>
          <p:cNvSpPr>
            <a:spLocks noChangeShapeType="1"/>
          </p:cNvSpPr>
          <p:nvPr/>
        </p:nvSpPr>
        <p:spPr bwMode="auto">
          <a:xfrm>
            <a:off x="3962400" y="5257800"/>
            <a:ext cx="0" cy="990600"/>
          </a:xfrm>
          <a:prstGeom prst="line">
            <a:avLst/>
          </a:prstGeom>
          <a:ln>
            <a:headEnd/>
            <a:tailEnd type="triangle" w="med" len="med"/>
          </a:ln>
        </p:spPr>
        <p:style>
          <a:lnRef idx="3">
            <a:schemeClr val="accent5"/>
          </a:lnRef>
          <a:fillRef idx="0">
            <a:schemeClr val="accent5"/>
          </a:fillRef>
          <a:effectRef idx="2">
            <a:schemeClr val="accent5"/>
          </a:effectRef>
          <a:fontRef idx="minor">
            <a:schemeClr val="tx1"/>
          </a:fontRef>
        </p:style>
        <p:txBody>
          <a:bodyPr wrap="none" anchor="ctr"/>
          <a:lstStyle/>
          <a:p>
            <a:endParaRPr lang="en-US"/>
          </a:p>
        </p:txBody>
      </p:sp>
    </p:spTree>
    <p:extLst>
      <p:ext uri="{BB962C8B-B14F-4D97-AF65-F5344CB8AC3E}">
        <p14:creationId xmlns:p14="http://schemas.microsoft.com/office/powerpoint/2010/main" val="762461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sp>
        <p:nvSpPr>
          <p:cNvPr id="7172" name="Rectangle 3"/>
          <p:cNvSpPr>
            <a:spLocks noGrp="1" noChangeArrowheads="1"/>
          </p:cNvSpPr>
          <p:nvPr>
            <p:ph sz="quarter" idx="1"/>
          </p:nvPr>
        </p:nvSpPr>
        <p:spPr>
          <a:xfrm>
            <a:off x="1981200" y="1524000"/>
            <a:ext cx="4114800" cy="685800"/>
          </a:xfrm>
          <a:ln/>
        </p:spPr>
        <p:style>
          <a:lnRef idx="1">
            <a:schemeClr val="accent2"/>
          </a:lnRef>
          <a:fillRef idx="3">
            <a:schemeClr val="accent2"/>
          </a:fillRef>
          <a:effectRef idx="2">
            <a:schemeClr val="accent2"/>
          </a:effectRef>
          <a:fontRef idx="minor">
            <a:schemeClr val="lt1"/>
          </a:fontRef>
        </p:style>
        <p:txBody>
          <a:bodyPr>
            <a:normAutofit/>
          </a:bodyPr>
          <a:lstStyle/>
          <a:p>
            <a:pPr algn="ctr">
              <a:buFontTx/>
              <a:buNone/>
            </a:pPr>
            <a:r>
              <a:rPr lang="en-US" sz="2400" b="1" dirty="0"/>
              <a:t>5. Implement and Manage</a:t>
            </a:r>
          </a:p>
        </p:txBody>
      </p:sp>
      <p:sp>
        <p:nvSpPr>
          <p:cNvPr id="7173" name="Rectangle 4"/>
          <p:cNvSpPr>
            <a:spLocks noGrp="1" noChangeArrowheads="1"/>
          </p:cNvSpPr>
          <p:nvPr>
            <p:ph sz="quarter" idx="2"/>
          </p:nvPr>
        </p:nvSpPr>
        <p:spPr>
          <a:xfrm>
            <a:off x="2057400" y="4876800"/>
            <a:ext cx="4038600" cy="685800"/>
          </a:xfrm>
          <a:ln/>
        </p:spPr>
        <p:style>
          <a:lnRef idx="0">
            <a:schemeClr val="accent4"/>
          </a:lnRef>
          <a:fillRef idx="3">
            <a:schemeClr val="accent4"/>
          </a:fillRef>
          <a:effectRef idx="3">
            <a:schemeClr val="accent4"/>
          </a:effectRef>
          <a:fontRef idx="minor">
            <a:schemeClr val="lt1"/>
          </a:fontRef>
        </p:style>
        <p:txBody>
          <a:bodyPr/>
          <a:lstStyle/>
          <a:p>
            <a:pPr algn="ctr">
              <a:buFontTx/>
              <a:buNone/>
            </a:pPr>
            <a:r>
              <a:rPr lang="en-US" sz="2400" b="1" dirty="0"/>
              <a:t>6. Harvest the Venture</a:t>
            </a:r>
            <a:endParaRPr lang="en-US" sz="2400" dirty="0"/>
          </a:p>
        </p:txBody>
      </p:sp>
      <p:sp>
        <p:nvSpPr>
          <p:cNvPr id="7174" name="Rectangle 5"/>
          <p:cNvSpPr>
            <a:spLocks noGrp="1" noChangeArrowheads="1"/>
          </p:cNvSpPr>
          <p:nvPr>
            <p:ph type="body" sz="half" idx="3"/>
          </p:nvPr>
        </p:nvSpPr>
        <p:spPr>
          <a:xfrm>
            <a:off x="6240016" y="1340768"/>
            <a:ext cx="4114800" cy="5334000"/>
          </a:xfrm>
        </p:spPr>
        <p:txBody>
          <a:bodyPr/>
          <a:lstStyle/>
          <a:p>
            <a:pPr>
              <a:buFontTx/>
              <a:buNone/>
            </a:pPr>
            <a:r>
              <a:rPr lang="en-US" sz="2000" dirty="0"/>
              <a:t>Implementation of Plan/Pilot Program</a:t>
            </a:r>
          </a:p>
          <a:p>
            <a:pPr>
              <a:buFontTx/>
              <a:buNone/>
            </a:pPr>
            <a:r>
              <a:rPr lang="en-US" sz="2000" dirty="0"/>
              <a:t>Monitor  Performance</a:t>
            </a:r>
          </a:p>
          <a:p>
            <a:pPr>
              <a:buFontTx/>
              <a:buNone/>
            </a:pPr>
            <a:r>
              <a:rPr lang="en-US" sz="2000" dirty="0"/>
              <a:t>Payback to Resources Providers</a:t>
            </a:r>
          </a:p>
          <a:p>
            <a:pPr>
              <a:buFontTx/>
              <a:buNone/>
            </a:pPr>
            <a:r>
              <a:rPr lang="en-US" sz="2000" dirty="0"/>
              <a:t>Reinvestment</a:t>
            </a:r>
          </a:p>
          <a:p>
            <a:pPr>
              <a:buFontTx/>
              <a:buNone/>
            </a:pPr>
            <a:r>
              <a:rPr lang="en-US" sz="2000" dirty="0"/>
              <a:t>Expansion</a:t>
            </a:r>
          </a:p>
          <a:p>
            <a:pPr>
              <a:buFontTx/>
              <a:buNone/>
            </a:pPr>
            <a:r>
              <a:rPr lang="en-US" sz="2000" dirty="0"/>
              <a:t>Achievement of Performance Goals</a:t>
            </a:r>
          </a:p>
          <a:p>
            <a:pPr>
              <a:buFontTx/>
              <a:buNone/>
            </a:pPr>
            <a:endParaRPr lang="en-US" sz="2000" dirty="0"/>
          </a:p>
          <a:p>
            <a:pPr>
              <a:buFontTx/>
              <a:buNone/>
            </a:pPr>
            <a:r>
              <a:rPr lang="en-US" sz="2000" dirty="0"/>
              <a:t>Licensing of Rights</a:t>
            </a:r>
          </a:p>
          <a:p>
            <a:pPr>
              <a:buFontTx/>
              <a:buNone/>
            </a:pPr>
            <a:r>
              <a:rPr lang="en-US" sz="2000" dirty="0"/>
              <a:t>Growth</a:t>
            </a:r>
          </a:p>
          <a:p>
            <a:pPr>
              <a:buFontTx/>
              <a:buNone/>
            </a:pPr>
            <a:r>
              <a:rPr lang="en-US" sz="2000" dirty="0"/>
              <a:t>Sell or Merge</a:t>
            </a:r>
          </a:p>
          <a:p>
            <a:pPr>
              <a:buFontTx/>
              <a:buNone/>
            </a:pPr>
            <a:r>
              <a:rPr lang="en-US" sz="2000" dirty="0"/>
              <a:t>Go Public</a:t>
            </a:r>
          </a:p>
          <a:p>
            <a:pPr>
              <a:buFontTx/>
              <a:buNone/>
            </a:pPr>
            <a:r>
              <a:rPr lang="en-US" sz="2000" dirty="0"/>
              <a:t>Shut down Venture</a:t>
            </a:r>
            <a:endParaRPr lang="en-US" sz="1400" dirty="0"/>
          </a:p>
        </p:txBody>
      </p:sp>
      <p:sp>
        <p:nvSpPr>
          <p:cNvPr id="7175" name="Line 6"/>
          <p:cNvSpPr>
            <a:spLocks noChangeShapeType="1"/>
          </p:cNvSpPr>
          <p:nvPr/>
        </p:nvSpPr>
        <p:spPr bwMode="auto">
          <a:xfrm>
            <a:off x="4114799" y="2362200"/>
            <a:ext cx="45719" cy="2362200"/>
          </a:xfrm>
          <a:prstGeom prst="line">
            <a:avLst/>
          </a:prstGeom>
          <a:ln w="38100">
            <a:headEnd/>
            <a:tailEnd type="triangle" w="med" len="med"/>
          </a:ln>
        </p:spPr>
        <p:style>
          <a:lnRef idx="2">
            <a:schemeClr val="accent5"/>
          </a:lnRef>
          <a:fillRef idx="0">
            <a:schemeClr val="accent5"/>
          </a:fillRef>
          <a:effectRef idx="1">
            <a:schemeClr val="accent5"/>
          </a:effectRef>
          <a:fontRef idx="minor">
            <a:schemeClr val="tx1"/>
          </a:fontRef>
        </p:style>
        <p:txBody>
          <a:bodyPr wrap="none" anchor="ctr"/>
          <a:lstStyle/>
          <a:p>
            <a:endParaRPr lang="en-US"/>
          </a:p>
        </p:txBody>
      </p:sp>
    </p:spTree>
    <p:extLst>
      <p:ext uri="{BB962C8B-B14F-4D97-AF65-F5344CB8AC3E}">
        <p14:creationId xmlns:p14="http://schemas.microsoft.com/office/powerpoint/2010/main" val="42584692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ctrTitle"/>
          </p:nvPr>
        </p:nvSpPr>
        <p:spPr>
          <a:xfrm>
            <a:off x="2555631" y="1441938"/>
            <a:ext cx="7080738" cy="3974124"/>
          </a:xfrm>
        </p:spPr>
        <p:txBody>
          <a:bodyPr vert="horz" lIns="91440" tIns="45720" rIns="91440" bIns="45720" rtlCol="0" anchor="ctr">
            <a:normAutofit/>
          </a:bodyPr>
          <a:lstStyle/>
          <a:p>
            <a:r>
              <a:rPr lang="en-US" sz="5400" b="1" dirty="0">
                <a:solidFill>
                  <a:schemeClr val="bg1">
                    <a:lumMod val="95000"/>
                    <a:lumOff val="5000"/>
                  </a:schemeClr>
                </a:solidFill>
              </a:rPr>
              <a:t>Innovation is a process of defining, designing, and delivering new value</a:t>
            </a:r>
          </a:p>
        </p:txBody>
      </p:sp>
    </p:spTree>
    <p:extLst>
      <p:ext uri="{BB962C8B-B14F-4D97-AF65-F5344CB8AC3E}">
        <p14:creationId xmlns:p14="http://schemas.microsoft.com/office/powerpoint/2010/main" val="23530958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4.xml><?xml version="1.0" encoding="utf-8"?>
<p:sld xmlns:p="http://schemas.openxmlformats.org/presentationml/2006/main" xmlns:a="http://schemas.openxmlformats.org/drawingml/2006/main" xmlns:r="http://schemas.openxmlformats.org/officeDocument/2006/relationships">
  <p:cSld>
    <p:bg>
      <p:bgPr>
        <a:solidFill>
          <a:schemeClr val="bg1"/>
        </a:solidFill>
        <a:effectLst/>
      </p:bgPr>
    </p:bg>
    <p:spTree>
      <p:nvGrpSpPr>
        <p:cNvPr id="1" name=""/>
        <p:cNvGrpSpPr/>
        <p:nvPr/>
      </p:nvGrpSpPr>
      <p:grpSpPr>
        <a:xfrm>
          <a:off x="0" y="0"/>
          <a:ext cx="0" cy="0"/>
          <a:chOff x="0" y="0"/>
          <a:chExt cx="0" cy="0"/>
        </a:xfrm>
      </p:grpSpPr>
      <p:sp useBgFill="1">
        <p:nvSpPr>
          <p:cNvPr id="3081" name="Rectangle 308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AdjustHandles="1" noChangeArrowheads="1" noChangeAspect="1" noChangeShapeType="1" noEditPoints="1" noGrp="1" noMove="1" noResize="1" noRot="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a:p>
        </p:txBody>
      </p:sp>
      <p:pic>
        <p:nvPicPr>
          <p:cNvPr descr="Camera Shutter" id="3077" name="Video 3076">
            <a:extLst>
              <a:ext uri="{FF2B5EF4-FFF2-40B4-BE49-F238E27FC236}">
                <a16:creationId xmlns:a16="http://schemas.microsoft.com/office/drawing/2014/main" id="{851C261A-743D-BA0A-9823-12BB8534174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b="1" r="1" t="6"/>
          <a:stretch/>
        </p:blipFill>
        <p:spPr>
          <a:xfrm>
            <a:off x="-3047" y="10"/>
            <a:ext cx="12191999" cy="6857990"/>
          </a:xfrm>
          <a:prstGeom prst="rect">
            <a:avLst/>
          </a:prstGeom>
        </p:spPr>
      </p:pic>
      <p:sp>
        <p:nvSpPr>
          <p:cNvPr id="3083" name="Rectangle 308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AdjustHandles="1" noChangeArrowheads="1" noChangeAspect="1" noChangeShapeType="1" noEditPoints="1" noGrp="1" noMove="1" noResize="1" noRot="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a:p>
        </p:txBody>
      </p:sp>
      <p:sp>
        <p:nvSpPr>
          <p:cNvPr id="3074" name="Rectangle 2">
            <a:extLst>
              <a:ext uri="{FF2B5EF4-FFF2-40B4-BE49-F238E27FC236}">
                <a16:creationId xmlns:a16="http://schemas.microsoft.com/office/drawing/2014/main" id="{7AE0169D-0AF5-4EA3-9E10-7B0089F3FE01}"/>
              </a:ext>
            </a:extLst>
          </p:cNvPr>
          <p:cNvSpPr>
            <a:spLocks noChangeArrowheads="1" noGrp="1"/>
          </p:cNvSpPr>
          <p:nvPr>
            <p:ph type="ctrTitle"/>
          </p:nvPr>
        </p:nvSpPr>
        <p:spPr>
          <a:xfrm>
            <a:off x="1097280" y="325550"/>
            <a:ext cx="10058400" cy="3574778"/>
          </a:xfrm>
          <a:effectLst>
            <a:outerShdw algn="tl" blurRad="50800" dir="2700000" dist="38100" rotWithShape="0">
              <a:prstClr val="black">
                <a:alpha val="40000"/>
              </a:prstClr>
            </a:outerShdw>
          </a:effectLst>
        </p:spPr>
        <p:txBody>
          <a:bodyPr>
            <a:normAutofit/>
          </a:bodyPr>
          <a:lstStyle/>
          <a:p>
            <a:pPr eaLnBrk="1" hangingPunct="1"/>
            <a:r>
              <a:rPr altLang="en-US" lang="en-US" sz="5200">
                <a:solidFill>
                  <a:srgbClr val="FFFFFF"/>
                </a:solidFill>
              </a:rPr>
              <a:t>CREATING VALUE and CAPTURING VALUE</a:t>
            </a:r>
          </a:p>
        </p:txBody>
      </p:sp>
      <p:sp>
        <p:nvSpPr>
          <p:cNvPr id="3075" name="Rectangle 3">
            <a:extLst>
              <a:ext uri="{FF2B5EF4-FFF2-40B4-BE49-F238E27FC236}">
                <a16:creationId xmlns:a16="http://schemas.microsoft.com/office/drawing/2014/main" id="{45563E96-7204-459F-9D01-6454C8D6FCA2}"/>
              </a:ext>
            </a:extLst>
          </p:cNvPr>
          <p:cNvSpPr>
            <a:spLocks noChangeArrowheads="1" noGrp="1"/>
          </p:cNvSpPr>
          <p:nvPr>
            <p:ph idx="1" type="subTitle"/>
          </p:nvPr>
        </p:nvSpPr>
        <p:spPr>
          <a:xfrm>
            <a:off x="1100051" y="4072043"/>
            <a:ext cx="10058400" cy="1282707"/>
          </a:xfrm>
          <a:effectLst>
            <a:outerShdw algn="tl" blurRad="50800" dir="2700000" dist="38100" rotWithShape="0">
              <a:prstClr val="black">
                <a:alpha val="40000"/>
              </a:prstClr>
            </a:outerShdw>
          </a:effectLst>
        </p:spPr>
        <p:txBody>
          <a:bodyPr>
            <a:normAutofit/>
          </a:bodyPr>
          <a:lstStyle/>
          <a:p>
            <a:pPr eaLnBrk="1" hangingPunct="1"/>
            <a:r>
              <a:rPr altLang="en-US" lang="en-US">
                <a:solidFill>
                  <a:srgbClr val="FFFFFF"/>
                </a:solidFill>
              </a:rPr>
              <a:t>  </a:t>
            </a:r>
          </a:p>
        </p:txBody>
      </p:sp>
    </p:spTree>
  </p:cSld>
  <p:clrMapOvr>
    <a:masterClrMapping/>
  </p:clrMapOvr>
  <p:timing>
    <p:tnLst>
      <p:par>
        <p:cTn dur="indefinite" id="1" nodeType="tmRoot" restart="never">
          <p:childTnLst>
            <p:seq concurrent="1" nextAc="seek">
              <p:cTn dur="indefinite" id="2" nodeType="mainSeq">
                <p:childTnLst>
                  <p:par>
                    <p:cTn fill="hold" id="3">
                      <p:stCondLst>
                        <p:cond delay="indefinite"/>
                        <p:cond delay="0" evt="onBegin">
                          <p:tn val="2"/>
                        </p:cond>
                      </p:stCondLst>
                      <p:childTnLst>
                        <p:par>
                          <p:cTn fill="hold" id="4">
                            <p:stCondLst>
                              <p:cond delay="0"/>
                            </p:stCondLst>
                            <p:childTnLst>
                              <p:par>
                                <p:cTn fill="hold" id="5" nodeType="afterEffect" presetClass="mediacall" presetID="1" presetSubtype="0">
                                  <p:stCondLst>
                                    <p:cond delay="0"/>
                                  </p:stCondLst>
                                  <p:childTnLst>
                                    <p:cmd cmd="playFrom(0.0)" type="call">
                                      <p:cBhvr>
                                        <p:cTn dur="10048" fill="hold" id="6"/>
                                        <p:tgtEl>
                                          <p:spTgt spid="3077"/>
                                        </p:tgtEl>
                                      </p:cBhvr>
                                    </p:cmd>
                                  </p:childTnLst>
                                </p:cTn>
                              </p:par>
                            </p:childTnLst>
                          </p:cTn>
                        </p:par>
                      </p:childTnLst>
                    </p:cTn>
                  </p:par>
                </p:childTnLst>
              </p:cTn>
              <p:prevCondLst>
                <p:cond delay="0" evt="onPrev">
                  <p:tgtEl>
                    <p:sldTgt/>
                  </p:tgtEl>
                </p:cond>
              </p:prevCondLst>
              <p:nextCondLst>
                <p:cond delay="0" evt="onNext">
                  <p:tgtEl>
                    <p:sldTgt/>
                  </p:tgtEl>
                </p:cond>
              </p:nextCondLst>
            </p:seq>
            <p:seq concurrent="1" nextAc="seek">
              <p:cTn evtFilter="cancelBubble" fill="hold" id="7" nodeType="interactiveSeq" restart="whenNotActive">
                <p:stCondLst>
                  <p:cond delay="0" evt="onClick">
                    <p:tgtEl>
                      <p:spTgt spid="3077"/>
                    </p:tgtEl>
                  </p:cond>
                </p:stCondLst>
                <p:endSync delay="0" evt="end">
                  <p:rtn val="all"/>
                </p:endSync>
                <p:childTnLst>
                  <p:par>
                    <p:cTn fill="hold" id="8">
                      <p:stCondLst>
                        <p:cond delay="0"/>
                      </p:stCondLst>
                      <p:childTnLst>
                        <p:par>
                          <p:cTn fill="hold" id="9">
                            <p:stCondLst>
                              <p:cond delay="0"/>
                            </p:stCondLst>
                            <p:childTnLst>
                              <p:par>
                                <p:cTn fill="hold" id="10" nodeType="clickEffect" presetClass="mediacall" presetID="2" presetSubtype="0">
                                  <p:stCondLst>
                                    <p:cond delay="0"/>
                                  </p:stCondLst>
                                  <p:childTnLst>
                                    <p:cmd cmd="togglePause" type="call">
                                      <p:cBhvr>
                                        <p:cTn dur="1" fill="hold" id="11"/>
                                        <p:tgtEl>
                                          <p:spTgt spid="3077"/>
                                        </p:tgtEl>
                                      </p:cBhvr>
                                    </p:cmd>
                                  </p:childTnLst>
                                </p:cTn>
                              </p:par>
                            </p:childTnLst>
                          </p:cTn>
                        </p:par>
                      </p:childTnLst>
                    </p:cTn>
                  </p:par>
                </p:childTnLst>
              </p:cTn>
              <p:nextCondLst>
                <p:cond delay="0" evt="onClick">
                  <p:tgtEl>
                    <p:spTgt spid="3077"/>
                  </p:tgtEl>
                </p:cond>
              </p:nextCondLst>
            </p:seq>
            <p:video>
              <p:cMediaNode mute="1">
                <p:cTn display="0" fill="hold" id="12" repeatCount="indefinite">
                  <p:stCondLst>
                    <p:cond delay="indefinite"/>
                  </p:stCondLst>
                </p:cTn>
                <p:tgtEl>
                  <p:spTgt spid="3077"/>
                </p:tgtEl>
              </p:cMediaNode>
            </p:video>
          </p:childTnLst>
        </p:cTn>
      </p:par>
    </p:tnLst>
  </p:timing>
</p:sld>
</file>

<file path=ppt/slides/slide15.xml><?xml version="1.0" encoding="utf-8"?>
<p:sld xmlns:p="http://schemas.openxmlformats.org/presentationml/2006/main" xmlns:a="http://schemas.openxmlformats.org/drawingml/2006/main" xmlns:r="http://schemas.openxmlformats.org/officeDocument/2006/relationships">
  <p:cSld>
    <p:bg>
      <p:bgPr>
        <a:solidFill>
          <a:schemeClr val="bg1"/>
        </a:solidFill>
        <a:effectLst/>
      </p:bgPr>
    </p:bg>
    <p:spTree>
      <p:nvGrpSpPr>
        <p:cNvPr id="1" name=""/>
        <p:cNvGrpSpPr/>
        <p:nvPr/>
      </p:nvGrpSpPr>
      <p:grpSpPr>
        <a:xfrm>
          <a:off x="0" y="0"/>
          <a:ext cx="0" cy="0"/>
          <a:chOff x="0" y="0"/>
          <a:chExt cx="0" cy="0"/>
        </a:xfrm>
      </p:grpSpPr>
      <p:sp useBgFill="1">
        <p:nvSpPr>
          <p:cNvPr id="4105" name="Rectangle 4104">
            <a:extLst>
              <a:ext uri="{FF2B5EF4-FFF2-40B4-BE49-F238E27FC236}">
                <a16:creationId xmlns:a16="http://schemas.microsoft.com/office/drawing/2014/main" id="{99192C51-B764-4A9B-9587-5EF8B628B8D9}"/>
              </a:ext>
              <a:ext uri="{C183D7F6-B498-43B3-948B-1728B52AA6E4}">
                <adec:decorative xmlns:adec="http://schemas.microsoft.com/office/drawing/2017/decorative" val="1"/>
              </a:ext>
            </a:extLst>
          </p:cNvPr>
          <p:cNvSpPr>
            <a:spLocks noAdjustHandles="1" noChangeArrowheads="1" noChangeAspect="1" noChangeShapeType="1" noEditPoints="1" noGrp="1" noMove="1" noResize="1" noRot="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a:p>
        </p:txBody>
      </p:sp>
      <p:sp>
        <p:nvSpPr>
          <p:cNvPr id="4098" name="Rectangle 2">
            <a:extLst>
              <a:ext uri="{FF2B5EF4-FFF2-40B4-BE49-F238E27FC236}">
                <a16:creationId xmlns:a16="http://schemas.microsoft.com/office/drawing/2014/main" id="{501A2C7B-9251-4D1C-994E-3BD70AE86C31}"/>
              </a:ext>
            </a:extLst>
          </p:cNvPr>
          <p:cNvSpPr>
            <a:spLocks noChangeArrowheads="1" noGrp="1"/>
          </p:cNvSpPr>
          <p:nvPr>
            <p:ph type="title"/>
          </p:nvPr>
        </p:nvSpPr>
        <p:spPr>
          <a:xfrm>
            <a:off x="648929" y="557190"/>
            <a:ext cx="5181510" cy="1671569"/>
          </a:xfrm>
        </p:spPr>
        <p:txBody>
          <a:bodyPr>
            <a:normAutofit/>
          </a:bodyPr>
          <a:lstStyle/>
          <a:p>
            <a:pPr eaLnBrk="1" hangingPunct="1"/>
            <a:r>
              <a:rPr altLang="en-US" lang="en-US" sz="4000"/>
              <a:t>CREATING VALUE</a:t>
            </a:r>
          </a:p>
        </p:txBody>
      </p:sp>
      <p:sp>
        <p:nvSpPr>
          <p:cNvPr id="4099" name="Rectangle 3">
            <a:extLst>
              <a:ext uri="{FF2B5EF4-FFF2-40B4-BE49-F238E27FC236}">
                <a16:creationId xmlns:a16="http://schemas.microsoft.com/office/drawing/2014/main" id="{5EE60E82-5C27-448B-803D-8B16720AB090}"/>
              </a:ext>
            </a:extLst>
          </p:cNvPr>
          <p:cNvSpPr>
            <a:spLocks noChangeArrowheads="1" noGrp="1"/>
          </p:cNvSpPr>
          <p:nvPr>
            <p:ph idx="1" type="body"/>
          </p:nvPr>
        </p:nvSpPr>
        <p:spPr>
          <a:xfrm>
            <a:off x="648930" y="2406650"/>
            <a:ext cx="5181508" cy="3722438"/>
          </a:xfrm>
        </p:spPr>
        <p:txBody>
          <a:bodyPr>
            <a:normAutofit/>
          </a:bodyPr>
          <a:lstStyle/>
          <a:p>
            <a:pPr eaLnBrk="1" hangingPunct="1"/>
            <a:r>
              <a:rPr altLang="en-US" lang="en-US" sz="2000"/>
              <a:t>Value Creation (also called Value Added)</a:t>
            </a:r>
          </a:p>
          <a:p>
            <a:pPr eaLnBrk="1" hangingPunct="1"/>
            <a:r>
              <a:rPr altLang="en-US" lang="en-US" sz="2000"/>
              <a:t>Value is created anytime an action is taken for which the benefits exceed the costs, or anytime an action is “prevented” for which the costs exceed the benefits.</a:t>
            </a:r>
          </a:p>
          <a:p>
            <a:pPr eaLnBrk="1" hangingPunct="1"/>
            <a:r>
              <a:rPr altLang="en-US" lang="en-US" sz="2000"/>
              <a:t>This applies to several aspects of production: quantity, quality, entry, innovation, method of production.  Also applies to relationships between the firm and its employees, e.g., job safety.</a:t>
            </a:r>
          </a:p>
        </p:txBody>
      </p:sp>
      <p:pic>
        <p:nvPicPr>
          <p:cNvPr descr="A digital balance scale using circles" id="4101" name="Picture 4100">
            <a:extLst>
              <a:ext uri="{FF2B5EF4-FFF2-40B4-BE49-F238E27FC236}">
                <a16:creationId xmlns:a16="http://schemas.microsoft.com/office/drawing/2014/main" id="{562D22AA-E00B-C689-3D66-CF1CE16ABA98}"/>
              </a:ext>
            </a:extLst>
          </p:cNvPr>
          <p:cNvPicPr>
            <a:picLocks noChangeAspect="1"/>
          </p:cNvPicPr>
          <p:nvPr/>
        </p:nvPicPr>
        <p:blipFill rotWithShape="1">
          <a:blip r:embed="rId2"/>
          <a:srcRect b="1" l="50" r="85"/>
          <a:stretch/>
        </p:blipFill>
        <p:spPr>
          <a:xfrm>
            <a:off x="6189155" y="10"/>
            <a:ext cx="6002844" cy="6857990"/>
          </a:xfrm>
          <a:prstGeom prst="rect">
            <a:avLst/>
          </a:prstGeom>
          <a:effectLst/>
        </p:spPr>
      </p:pic>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chemeClr val="bg1"/>
        </a:solidFill>
        <a:effectLst/>
      </p:bgPr>
    </p:bg>
    <p:spTree>
      <p:nvGrpSpPr>
        <p:cNvPr id="1" name=""/>
        <p:cNvGrpSpPr/>
        <p:nvPr/>
      </p:nvGrpSpPr>
      <p:grpSpPr>
        <a:xfrm>
          <a:off x="0" y="0"/>
          <a:ext cx="0" cy="0"/>
          <a:chOff x="0" y="0"/>
          <a:chExt cx="0" cy="0"/>
        </a:xfrm>
      </p:grpSpPr>
      <p:sp useBgFill="1">
        <p:nvSpPr>
          <p:cNvPr id="5129" name="Rectangle 5128">
            <a:extLst>
              <a:ext uri="{FF2B5EF4-FFF2-40B4-BE49-F238E27FC236}">
                <a16:creationId xmlns:a16="http://schemas.microsoft.com/office/drawing/2014/main" id="{99192C51-B764-4A9B-9587-5EF8B628B8D9}"/>
              </a:ext>
              <a:ext uri="{C183D7F6-B498-43B3-948B-1728B52AA6E4}">
                <adec:decorative xmlns:adec="http://schemas.microsoft.com/office/drawing/2017/decorative" val="1"/>
              </a:ext>
            </a:extLst>
          </p:cNvPr>
          <p:cNvSpPr>
            <a:spLocks noAdjustHandles="1" noChangeArrowheads="1" noChangeAspect="1" noChangeShapeType="1" noEditPoints="1" noGrp="1" noMove="1" noResize="1" noRot="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a:p>
        </p:txBody>
      </p:sp>
      <p:sp>
        <p:nvSpPr>
          <p:cNvPr id="5122" name="Rectangle 2">
            <a:extLst>
              <a:ext uri="{FF2B5EF4-FFF2-40B4-BE49-F238E27FC236}">
                <a16:creationId xmlns:a16="http://schemas.microsoft.com/office/drawing/2014/main" id="{47EBF66A-ED4A-44C4-B2A1-9100E5214FB1}"/>
              </a:ext>
            </a:extLst>
          </p:cNvPr>
          <p:cNvSpPr>
            <a:spLocks noChangeArrowheads="1" noGrp="1"/>
          </p:cNvSpPr>
          <p:nvPr>
            <p:ph type="title"/>
          </p:nvPr>
        </p:nvSpPr>
        <p:spPr>
          <a:xfrm>
            <a:off x="648929" y="557190"/>
            <a:ext cx="5181510" cy="1671569"/>
          </a:xfrm>
        </p:spPr>
        <p:txBody>
          <a:bodyPr>
            <a:normAutofit/>
          </a:bodyPr>
          <a:lstStyle/>
          <a:p>
            <a:pPr eaLnBrk="1" hangingPunct="1"/>
            <a:r>
              <a:rPr altLang="en-US" lang="en-US" sz="4000"/>
              <a:t>CAPTURING VALUE</a:t>
            </a:r>
          </a:p>
        </p:txBody>
      </p:sp>
      <p:sp>
        <p:nvSpPr>
          <p:cNvPr id="5123" name="Rectangle 3">
            <a:extLst>
              <a:ext uri="{FF2B5EF4-FFF2-40B4-BE49-F238E27FC236}">
                <a16:creationId xmlns:a16="http://schemas.microsoft.com/office/drawing/2014/main" id="{BCC7381A-E604-46D2-BBD3-66172C840AE4}"/>
              </a:ext>
            </a:extLst>
          </p:cNvPr>
          <p:cNvSpPr>
            <a:spLocks noChangeArrowheads="1" noGrp="1"/>
          </p:cNvSpPr>
          <p:nvPr>
            <p:ph idx="1" type="body"/>
          </p:nvPr>
        </p:nvSpPr>
        <p:spPr>
          <a:xfrm>
            <a:off x="648930" y="2406650"/>
            <a:ext cx="5181508" cy="3722438"/>
          </a:xfrm>
        </p:spPr>
        <p:txBody>
          <a:bodyPr>
            <a:normAutofit/>
          </a:bodyPr>
          <a:lstStyle/>
          <a:p>
            <a:pPr eaLnBrk="1" hangingPunct="1"/>
            <a:r>
              <a:rPr altLang="en-US" lang="en-US" sz="2000"/>
              <a:t>The concept of value creation says nothing about profit.  The benefits are measured to the consumer; the costs to the firm—you can’t determine profit just from that.</a:t>
            </a:r>
          </a:p>
          <a:p>
            <a:pPr eaLnBrk="1" hangingPunct="1"/>
            <a:r>
              <a:rPr altLang="en-US" lang="en-US" sz="2000"/>
              <a:t>The selling price determines the amount of value that is “captured” by the firm—that contributes to the firm’s profits.  (Producer Surplus)</a:t>
            </a:r>
          </a:p>
          <a:p>
            <a:pPr eaLnBrk="1" hangingPunct="1"/>
            <a:r>
              <a:rPr altLang="en-US" lang="en-US" sz="2000"/>
              <a:t>The other value isn’t lost.  It is retained by the consumer.  It is the difference between what the consumer would have been willing to pay and the price.  (Consumer Surplus)</a:t>
            </a:r>
          </a:p>
        </p:txBody>
      </p:sp>
      <p:pic>
        <p:nvPicPr>
          <p:cNvPr descr="Calculator, pen, compass, money and a paper with graphs printed on it" id="5125" name="Picture 5124">
            <a:extLst>
              <a:ext uri="{FF2B5EF4-FFF2-40B4-BE49-F238E27FC236}">
                <a16:creationId xmlns:a16="http://schemas.microsoft.com/office/drawing/2014/main" id="{922DB29F-925E-9CE1-4290-D7BD75EDFF84}"/>
              </a:ext>
            </a:extLst>
          </p:cNvPr>
          <p:cNvPicPr>
            <a:picLocks noChangeAspect="1"/>
          </p:cNvPicPr>
          <p:nvPr/>
        </p:nvPicPr>
        <p:blipFill rotWithShape="1">
          <a:blip r:embed="rId3"/>
          <a:srcRect b="-1" l="20" r="66"/>
          <a:stretch/>
        </p:blipFill>
        <p:spPr>
          <a:xfrm>
            <a:off x="6189155" y="10"/>
            <a:ext cx="6002844" cy="6857990"/>
          </a:xfrm>
          <a:prstGeom prst="rect">
            <a:avLst/>
          </a:prstGeom>
          <a:effectLst/>
        </p:spPr>
      </p:pic>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chemeClr val="bg1"/>
        </a:solidFill>
        <a:effectLst/>
      </p:bgPr>
    </p:bg>
    <p:spTree>
      <p:nvGrpSpPr>
        <p:cNvPr id="1" name=""/>
        <p:cNvGrpSpPr/>
        <p:nvPr/>
      </p:nvGrpSpPr>
      <p:grpSpPr>
        <a:xfrm>
          <a:off x="0" y="0"/>
          <a:ext cx="0" cy="0"/>
          <a:chOff x="0" y="0"/>
          <a:chExt cx="0" cy="0"/>
        </a:xfrm>
      </p:grpSpPr>
      <p:sp useBgFill="1">
        <p:nvSpPr>
          <p:cNvPr id="17" name="Rectangle 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AdjustHandles="1" noChangeArrowheads="1" noChangeAspect="1" noChangeShapeType="1" noEditPoints="1" noGrp="1" noMove="1" noResize="1" noRot="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a:p>
        </p:txBody>
      </p:sp>
      <p:sp>
        <p:nvSpPr>
          <p:cNvPr id="2" name="Title 1">
            <a:extLst>
              <a:ext uri="{FF2B5EF4-FFF2-40B4-BE49-F238E27FC236}">
                <a16:creationId xmlns:a16="http://schemas.microsoft.com/office/drawing/2014/main" id="{C850C76C-EFCA-4A0C-8456-461340895F6D}"/>
              </a:ext>
            </a:extLst>
          </p:cNvPr>
          <p:cNvSpPr>
            <a:spLocks noGrp="1"/>
          </p:cNvSpPr>
          <p:nvPr>
            <p:ph type="title"/>
          </p:nvPr>
        </p:nvSpPr>
        <p:spPr>
          <a:xfrm>
            <a:off x="589560" y="856180"/>
            <a:ext cx="4560584" cy="1128068"/>
          </a:xfrm>
        </p:spPr>
        <p:txBody>
          <a:bodyPr anchor="ctr">
            <a:normAutofit/>
          </a:bodyPr>
          <a:lstStyle/>
          <a:p>
            <a:r>
              <a:rPr dirty="0" lang="en-US" sz="4000"/>
              <a:t>Defining Value</a:t>
            </a:r>
            <a:endParaRPr dirty="0" lang="en-IE" sz="4000"/>
          </a:p>
        </p:txBody>
      </p:sp>
      <p:grpSp>
        <p:nvGrpSpPr>
          <p:cNvPr id="19"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ChangeAspect="1" noGrp="1" noMove="1" noResize="1" noRot="1" noUngrp="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21"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a:p>
          </p:txBody>
        </p:sp>
        <p:sp>
          <p:nvSpPr>
            <p:cNvPr id="22"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a:p>
          </p:txBody>
        </p:sp>
      </p:grpSp>
      <p:sp>
        <p:nvSpPr>
          <p:cNvPr id="16"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AdjustHandles="1" noChangeArrowheads="1" noChangeAspect="1" noChangeShapeType="1" noEditPoints="1" noGrp="1" noMove="1" noResize="1" noRot="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a:p>
        </p:txBody>
      </p:sp>
      <p:sp>
        <p:nvSpPr>
          <p:cNvPr id="3" name="Content Placeholder 2">
            <a:extLst>
              <a:ext uri="{FF2B5EF4-FFF2-40B4-BE49-F238E27FC236}">
                <a16:creationId xmlns:a16="http://schemas.microsoft.com/office/drawing/2014/main" id="{A33689D7-3F47-4A56-9ECE-7A9BF140D09D}"/>
              </a:ext>
            </a:extLst>
          </p:cNvPr>
          <p:cNvSpPr>
            <a:spLocks noGrp="1"/>
          </p:cNvSpPr>
          <p:nvPr>
            <p:ph idx="1"/>
          </p:nvPr>
        </p:nvSpPr>
        <p:spPr>
          <a:xfrm>
            <a:off x="590719" y="2330505"/>
            <a:ext cx="4559425" cy="3979585"/>
          </a:xfrm>
        </p:spPr>
        <p:txBody>
          <a:bodyPr anchor="ctr">
            <a:normAutofit/>
          </a:bodyPr>
          <a:lstStyle/>
          <a:p>
            <a:r>
              <a:rPr lang="en-US" sz="2000"/>
              <a:t>Economic</a:t>
            </a:r>
          </a:p>
          <a:p>
            <a:r>
              <a:rPr lang="en-US" sz="2000"/>
              <a:t>Social</a:t>
            </a:r>
          </a:p>
          <a:p>
            <a:r>
              <a:rPr lang="en-US" sz="2000"/>
              <a:t>Environmental</a:t>
            </a:r>
          </a:p>
          <a:p>
            <a:r>
              <a:rPr lang="en-US" sz="2000"/>
              <a:t>Cultural</a:t>
            </a:r>
          </a:p>
          <a:p>
            <a:r>
              <a:rPr lang="en-US" sz="2000"/>
              <a:t>Others……?</a:t>
            </a:r>
            <a:endParaRPr lang="en-IE" sz="2000"/>
          </a:p>
        </p:txBody>
      </p:sp>
      <p:sp>
        <p:nvSpPr>
          <p:cNvPr id="18"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AdjustHandles="1" noChangeArrowheads="1" noChangeAspect="1" noChangeShapeType="1" noEditPoints="1" noGrp="1" noMove="1" noResize="1" noRot="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AdjustHandles="1" noChangeArrowheads="1" noChangeAspect="1" noChangeShapeType="1" noEditPoints="1" noGrp="1" noMove="1" noResize="1" noRot="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algn="t" blurRad="139700" dir="5400000" dist="127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a:p>
        </p:txBody>
      </p:sp>
      <p:pic>
        <p:nvPicPr>
          <p:cNvPr id="5" name="Picture 4">
            <a:extLst>
              <a:ext uri="{FF2B5EF4-FFF2-40B4-BE49-F238E27FC236}">
                <a16:creationId xmlns:a16="http://schemas.microsoft.com/office/drawing/2014/main" id="{574919AB-27FF-488D-B90A-B5FD6861B01C}"/>
              </a:ext>
            </a:extLst>
          </p:cNvPr>
          <p:cNvPicPr>
            <a:picLocks noChangeAspect="1"/>
          </p:cNvPicPr>
          <p:nvPr/>
        </p:nvPicPr>
        <p:blipFill rotWithShape="1">
          <a:blip r:embed="rId2"/>
          <a:srcRect b="-1" l="14" r="276"/>
          <a:stretch/>
        </p:blipFill>
        <p:spPr>
          <a:xfrm>
            <a:off x="5977788" y="799352"/>
            <a:ext cx="5425410" cy="5259296"/>
          </a:xfrm>
          <a:prstGeom prst="rect">
            <a:avLst/>
          </a:prstGeom>
        </p:spPr>
      </p:pic>
    </p:spTree>
    <p:extLst>
      <p:ext uri="{BB962C8B-B14F-4D97-AF65-F5344CB8AC3E}">
        <p14:creationId xmlns:p14="http://schemas.microsoft.com/office/powerpoint/2010/main" val="33437989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8C7C44-9C25-4912-9EA9-03F315793466}"/>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Value  - for whom?</a:t>
            </a:r>
          </a:p>
        </p:txBody>
      </p:sp>
      <p:pic>
        <p:nvPicPr>
          <p:cNvPr id="9" name="Content Placeholder 8">
            <a:extLst>
              <a:ext uri="{FF2B5EF4-FFF2-40B4-BE49-F238E27FC236}">
                <a16:creationId xmlns:a16="http://schemas.microsoft.com/office/drawing/2014/main" id="{8B3F3587-7ED4-4C55-AA2E-387B3EFC1E3D}"/>
              </a:ext>
            </a:extLst>
          </p:cNvPr>
          <p:cNvPicPr>
            <a:picLocks noGrp="1" noChangeAspect="1"/>
          </p:cNvPicPr>
          <p:nvPr>
            <p:ph idx="1"/>
          </p:nvPr>
        </p:nvPicPr>
        <p:blipFill>
          <a:blip r:embed="rId2"/>
          <a:stretch>
            <a:fillRect/>
          </a:stretch>
        </p:blipFill>
        <p:spPr>
          <a:xfrm>
            <a:off x="4278287" y="963506"/>
            <a:ext cx="6708825" cy="4930987"/>
          </a:xfrm>
          <a:prstGeom prst="rect">
            <a:avLst/>
          </a:prstGeom>
        </p:spPr>
      </p:pic>
      <p:sp>
        <p:nvSpPr>
          <p:cNvPr id="14" name="Slide Number Placeholder 8">
            <a:extLst>
              <a:ext uri="{FF2B5EF4-FFF2-40B4-BE49-F238E27FC236}">
                <a16:creationId xmlns:a16="http://schemas.microsoft.com/office/drawing/2014/main" id="{04DB0570-06DB-4F7B-BF00-FF5339CABFE7}"/>
              </a:ext>
            </a:extLst>
          </p:cNvPr>
          <p:cNvSpPr>
            <a:spLocks noGrp="1"/>
          </p:cNvSpPr>
          <p:nvPr>
            <p:ph type="sldNum" sz="quarter" idx="12"/>
          </p:nvPr>
        </p:nvSpPr>
        <p:spPr>
          <a:xfrm>
            <a:off x="2452915" y="6312808"/>
            <a:ext cx="8795656"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400" dirty="0" err="1"/>
              <a:t>Lackeus</a:t>
            </a:r>
            <a:r>
              <a:rPr lang="en-US" altLang="en-US" sz="1400" dirty="0"/>
              <a:t>, 2022 https://vcplist.com/2022/03/24/chapter-1-an-in-depth-look-at-value-creation-pedagogy/ </a:t>
            </a:r>
          </a:p>
        </p:txBody>
      </p:sp>
    </p:spTree>
    <p:extLst>
      <p:ext uri="{BB962C8B-B14F-4D97-AF65-F5344CB8AC3E}">
        <p14:creationId xmlns:p14="http://schemas.microsoft.com/office/powerpoint/2010/main" val="1703516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4695E5-C27F-4B80-8DBC-8BCEE0C68972}"/>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2800" kern="1200">
                <a:solidFill>
                  <a:srgbClr val="FFFFFF"/>
                </a:solidFill>
                <a:latin typeface="+mj-lt"/>
                <a:ea typeface="+mj-ea"/>
                <a:cs typeface="+mj-cs"/>
              </a:rPr>
              <a:t>The Three Lenses of Innovation – systemic thinking from earlier</a:t>
            </a:r>
          </a:p>
        </p:txBody>
      </p:sp>
      <p:pic>
        <p:nvPicPr>
          <p:cNvPr id="5" name="Content Placeholder 4">
            <a:extLst>
              <a:ext uri="{FF2B5EF4-FFF2-40B4-BE49-F238E27FC236}">
                <a16:creationId xmlns:a16="http://schemas.microsoft.com/office/drawing/2014/main" id="{1B30BB40-BFC5-4691-9C3D-A52945862D27}"/>
              </a:ext>
            </a:extLst>
          </p:cNvPr>
          <p:cNvPicPr>
            <a:picLocks noGrp="1" noChangeAspect="1"/>
          </p:cNvPicPr>
          <p:nvPr>
            <p:ph idx="1"/>
          </p:nvPr>
        </p:nvPicPr>
        <p:blipFill>
          <a:blip r:embed="rId2"/>
          <a:stretch>
            <a:fillRect/>
          </a:stretch>
        </p:blipFill>
        <p:spPr>
          <a:xfrm>
            <a:off x="4777316" y="1452957"/>
            <a:ext cx="6780700" cy="3949757"/>
          </a:xfrm>
          <a:prstGeom prst="rect">
            <a:avLst/>
          </a:prstGeom>
        </p:spPr>
      </p:pic>
    </p:spTree>
    <p:extLst>
      <p:ext uri="{BB962C8B-B14F-4D97-AF65-F5344CB8AC3E}">
        <p14:creationId xmlns:p14="http://schemas.microsoft.com/office/powerpoint/2010/main" val="2229066743"/>
      </p:ext>
    </p:extLst>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AdjustHandles="1" noChangeArrowheads="1" noChangeAspect="1" noChangeShapeType="1" noEditPoints="1" noGrp="1" noMove="1" noResize="1" noRot="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a:p>
        </p:txBody>
      </p:sp>
      <p:sp>
        <p:nvSpPr>
          <p:cNvPr id="2" name="Title 1">
            <a:extLst>
              <a:ext uri="{FF2B5EF4-FFF2-40B4-BE49-F238E27FC236}">
                <a16:creationId xmlns:a16="http://schemas.microsoft.com/office/drawing/2014/main" id="{EFC27252-DDA5-4EF2-BFB8-E19F6AF56A1C}"/>
              </a:ext>
            </a:extLst>
          </p:cNvPr>
          <p:cNvSpPr>
            <a:spLocks noGrp="1"/>
          </p:cNvSpPr>
          <p:nvPr>
            <p:ph type="title"/>
          </p:nvPr>
        </p:nvSpPr>
        <p:spPr>
          <a:xfrm>
            <a:off x="5297762" y="329184"/>
            <a:ext cx="6251110" cy="1783080"/>
          </a:xfrm>
        </p:spPr>
        <p:txBody>
          <a:bodyPr anchor="b">
            <a:normAutofit/>
          </a:bodyPr>
          <a:lstStyle/>
          <a:p>
            <a:r>
              <a:rPr lang="en-US" sz="5400"/>
              <a:t>Creative Economy</a:t>
            </a:r>
            <a:endParaRPr lang="en-IE" sz="5400"/>
          </a:p>
        </p:txBody>
      </p:sp>
      <p:pic>
        <p:nvPicPr>
          <p:cNvPr descr="Light bulb on yellow background with sketched light beams and cord" id="5" name="Picture 4">
            <a:extLst>
              <a:ext uri="{FF2B5EF4-FFF2-40B4-BE49-F238E27FC236}">
                <a16:creationId xmlns:a16="http://schemas.microsoft.com/office/drawing/2014/main" id="{F4370DB5-8740-B37F-4033-C7A1F4C5C006}"/>
              </a:ext>
            </a:extLst>
          </p:cNvPr>
          <p:cNvPicPr>
            <a:picLocks noChangeAspect="1"/>
          </p:cNvPicPr>
          <p:nvPr/>
        </p:nvPicPr>
        <p:blipFill rotWithShape="1">
          <a:blip r:embed="rId2"/>
          <a:srcRect l="61" r="13"/>
          <a:stretch/>
        </p:blipFill>
        <p:spPr>
          <a:xfrm>
            <a:off x="1" y="10"/>
            <a:ext cx="4657344" cy="6857990"/>
          </a:xfrm>
          <a:custGeom>
            <a:avLst/>
            <a:gdLst/>
            <a:ahLst/>
            <a:cxnLst/>
            <a:rect b="b" l="l" r="r" t="t"/>
            <a:pathLst>
              <a:path h="6858000" w="4657344">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AdjustHandles="1" noChangeArrowheads="1" noChangeAspect="1" noChangeShapeType="1" noEditPoints="1" noGrp="1" noMove="1" noResize="1" noRot="1" noTextEdit="1"/>
          </p:cNvSpPr>
          <p:nvPr>
            <p:extLst>
              <p:ext uri="{386F3935-93C4-4BCD-93E2-E3B085C9AB24}">
                <p16:designElem xmlns:p16="http://schemas.microsoft.com/office/powerpoint/2015/main" val="1"/>
              </p:ext>
            </p:extLst>
          </p:nvPr>
        </p:nvSpPr>
        <p:spPr>
          <a:xfrm>
            <a:off x="5297762" y="2374947"/>
            <a:ext cx="4243589" cy="18288"/>
          </a:xfrm>
          <a:custGeom>
            <a:avLst/>
            <a:gdLst>
              <a:gd fmla="*/ 0 w 4243589" name="connsiteX0"/>
              <a:gd fmla="*/ 0 h 18288" name="connsiteY0"/>
              <a:gd fmla="*/ 478919 w 4243589" name="connsiteX1"/>
              <a:gd fmla="*/ 0 h 18288" name="connsiteY1"/>
              <a:gd fmla="*/ 957839 w 4243589" name="connsiteX2"/>
              <a:gd fmla="*/ 0 h 18288" name="connsiteY2"/>
              <a:gd fmla="*/ 1521630 w 4243589" name="connsiteX3"/>
              <a:gd fmla="*/ 0 h 18288" name="connsiteY3"/>
              <a:gd fmla="*/ 2212729 w 4243589" name="connsiteX4"/>
              <a:gd fmla="*/ 0 h 18288" name="connsiteY4"/>
              <a:gd fmla="*/ 2734084 w 4243589" name="connsiteX5"/>
              <a:gd fmla="*/ 0 h 18288" name="connsiteY5"/>
              <a:gd fmla="*/ 3255439 w 4243589" name="connsiteX6"/>
              <a:gd fmla="*/ 0 h 18288" name="connsiteY6"/>
              <a:gd fmla="*/ 4243589 w 4243589" name="connsiteX7"/>
              <a:gd fmla="*/ 0 h 18288" name="connsiteY7"/>
              <a:gd fmla="*/ 4243589 w 4243589" name="connsiteX8"/>
              <a:gd fmla="*/ 18288 h 18288" name="connsiteY8"/>
              <a:gd fmla="*/ 3594926 w 4243589" name="connsiteX9"/>
              <a:gd fmla="*/ 18288 h 18288" name="connsiteY9"/>
              <a:gd fmla="*/ 3073571 w 4243589" name="connsiteX10"/>
              <a:gd fmla="*/ 18288 h 18288" name="connsiteY10"/>
              <a:gd fmla="*/ 2552216 w 4243589" name="connsiteX11"/>
              <a:gd fmla="*/ 18288 h 18288" name="connsiteY11"/>
              <a:gd fmla="*/ 1903553 w 4243589" name="connsiteX12"/>
              <a:gd fmla="*/ 18288 h 18288" name="connsiteY12"/>
              <a:gd fmla="*/ 1212454 w 4243589" name="connsiteX13"/>
              <a:gd fmla="*/ 18288 h 18288" name="connsiteY13"/>
              <a:gd fmla="*/ 733535 w 4243589" name="connsiteX14"/>
              <a:gd fmla="*/ 18288 h 18288" name="connsiteY14"/>
              <a:gd fmla="*/ 0 w 4243589" name="connsiteX15"/>
              <a:gd fmla="*/ 18288 h 18288" name="connsiteY15"/>
              <a:gd fmla="*/ 0 w 4243589" name="connsiteX16"/>
              <a:gd fmla="*/ 0 h 18288" name="connsiteY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b="b" l="l" r="r" t="t"/>
            <a:pathLst>
              <a:path extrusionOk="0" fill="none" h="18288" w="4243589">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extrusionOk="0" h="18288" stroke="0" w="4243589">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cap="rnd" w="44450">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a:p>
        </p:txBody>
      </p:sp>
      <p:sp>
        <p:nvSpPr>
          <p:cNvPr id="3" name="Content Placeholder 2">
            <a:extLst>
              <a:ext uri="{FF2B5EF4-FFF2-40B4-BE49-F238E27FC236}">
                <a16:creationId xmlns:a16="http://schemas.microsoft.com/office/drawing/2014/main" id="{904FA276-0017-46E4-9D6A-78B453C84B52}"/>
              </a:ext>
            </a:extLst>
          </p:cNvPr>
          <p:cNvSpPr>
            <a:spLocks noGrp="1"/>
          </p:cNvSpPr>
          <p:nvPr>
            <p:ph idx="1"/>
          </p:nvPr>
        </p:nvSpPr>
        <p:spPr>
          <a:xfrm>
            <a:off x="5297762" y="2706624"/>
            <a:ext cx="6251110" cy="3483864"/>
          </a:xfrm>
        </p:spPr>
        <p:txBody>
          <a:bodyPr>
            <a:normAutofit/>
          </a:bodyPr>
          <a:lstStyle/>
          <a:p>
            <a:r>
              <a:rPr dirty="0" lang="en-US" sz="2200"/>
              <a:t>“The creative economy is the part of the economy that </a:t>
            </a:r>
            <a:r>
              <a:rPr b="1" dirty="0" lang="en-US" sz="2200"/>
              <a:t>tells our stories </a:t>
            </a:r>
            <a:r>
              <a:rPr dirty="0" lang="en-US" sz="2200"/>
              <a:t>and the creative works we leave behind as a society are likely to define how future generations understand us.”  </a:t>
            </a:r>
          </a:p>
          <a:p>
            <a:r>
              <a:rPr dirty="0" lang="en-US" sz="2200"/>
              <a:t>Deloitte, 2021. </a:t>
            </a:r>
            <a:endParaRPr dirty="0" lang="en-IE" sz="2200"/>
          </a:p>
        </p:txBody>
      </p:sp>
    </p:spTree>
    <p:extLst>
      <p:ext uri="{BB962C8B-B14F-4D97-AF65-F5344CB8AC3E}">
        <p14:creationId xmlns:p14="http://schemas.microsoft.com/office/powerpoint/2010/main" val="1936534015"/>
      </p:ext>
    </p:extLst>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AdjustHandles="1" noChangeArrowheads="1" noChangeAspect="1" noChangeShapeType="1" noEditPoints="1" noGrp="1" noMove="1" noResize="1" noRot="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defPPr>
              <a:defRPr lang="en-US"/>
            </a:defPPr>
            <a:lvl1pPr algn="l" defTabSz="914400" eaLnBrk="1" hangingPunct="1" latinLnBrk="0" marL="0" rtl="0">
              <a:defRPr kern="1200" sz="1800">
                <a:solidFill>
                  <a:schemeClr val="lt1"/>
                </a:solidFill>
                <a:latin typeface="+mn-lt"/>
                <a:ea typeface="+mn-ea"/>
                <a:cs typeface="+mn-cs"/>
              </a:defRPr>
            </a:lvl1pPr>
            <a:lvl2pPr algn="l" defTabSz="914400" eaLnBrk="1" hangingPunct="1" latinLnBrk="0" marL="457200" rtl="0">
              <a:defRPr kern="1200" sz="1800">
                <a:solidFill>
                  <a:schemeClr val="lt1"/>
                </a:solidFill>
                <a:latin typeface="+mn-lt"/>
                <a:ea typeface="+mn-ea"/>
                <a:cs typeface="+mn-cs"/>
              </a:defRPr>
            </a:lvl2pPr>
            <a:lvl3pPr algn="l" defTabSz="914400" eaLnBrk="1" hangingPunct="1" latinLnBrk="0" marL="914400" rtl="0">
              <a:defRPr kern="1200" sz="1800">
                <a:solidFill>
                  <a:schemeClr val="lt1"/>
                </a:solidFill>
                <a:latin typeface="+mn-lt"/>
                <a:ea typeface="+mn-ea"/>
                <a:cs typeface="+mn-cs"/>
              </a:defRPr>
            </a:lvl3pPr>
            <a:lvl4pPr algn="l" defTabSz="914400" eaLnBrk="1" hangingPunct="1" latinLnBrk="0" marL="1371600" rtl="0">
              <a:defRPr kern="1200" sz="1800">
                <a:solidFill>
                  <a:schemeClr val="lt1"/>
                </a:solidFill>
                <a:latin typeface="+mn-lt"/>
                <a:ea typeface="+mn-ea"/>
                <a:cs typeface="+mn-cs"/>
              </a:defRPr>
            </a:lvl4pPr>
            <a:lvl5pPr algn="l" defTabSz="914400" eaLnBrk="1" hangingPunct="1" latinLnBrk="0" marL="1828800" rtl="0">
              <a:defRPr kern="1200" sz="1800">
                <a:solidFill>
                  <a:schemeClr val="lt1"/>
                </a:solidFill>
                <a:latin typeface="+mn-lt"/>
                <a:ea typeface="+mn-ea"/>
                <a:cs typeface="+mn-cs"/>
              </a:defRPr>
            </a:lvl5pPr>
            <a:lvl6pPr algn="l" defTabSz="914400" eaLnBrk="1" hangingPunct="1" latinLnBrk="0" marL="2286000" rtl="0">
              <a:defRPr kern="1200" sz="1800">
                <a:solidFill>
                  <a:schemeClr val="lt1"/>
                </a:solidFill>
                <a:latin typeface="+mn-lt"/>
                <a:ea typeface="+mn-ea"/>
                <a:cs typeface="+mn-cs"/>
              </a:defRPr>
            </a:lvl6pPr>
            <a:lvl7pPr algn="l" defTabSz="914400" eaLnBrk="1" hangingPunct="1" latinLnBrk="0" marL="2743200" rtl="0">
              <a:defRPr kern="1200" sz="1800">
                <a:solidFill>
                  <a:schemeClr val="lt1"/>
                </a:solidFill>
                <a:latin typeface="+mn-lt"/>
                <a:ea typeface="+mn-ea"/>
                <a:cs typeface="+mn-cs"/>
              </a:defRPr>
            </a:lvl7pPr>
            <a:lvl8pPr algn="l" defTabSz="914400" eaLnBrk="1" hangingPunct="1" latinLnBrk="0" marL="3200400" rtl="0">
              <a:defRPr kern="1200" sz="1800">
                <a:solidFill>
                  <a:schemeClr val="lt1"/>
                </a:solidFill>
                <a:latin typeface="+mn-lt"/>
                <a:ea typeface="+mn-ea"/>
                <a:cs typeface="+mn-cs"/>
              </a:defRPr>
            </a:lvl8pPr>
            <a:lvl9pPr algn="l" defTabSz="914400" eaLnBrk="1" hangingPunct="1" latinLnBrk="0" marL="3657600" rtl="0">
              <a:defRPr kern="1200" sz="1800">
                <a:solidFill>
                  <a:schemeClr val="lt1"/>
                </a:solidFill>
                <a:latin typeface="+mn-lt"/>
                <a:ea typeface="+mn-ea"/>
                <a:cs typeface="+mn-cs"/>
              </a:defRPr>
            </a:lvl9pPr>
          </a:lstStyle>
          <a:p>
            <a:pPr algn="ctr"/>
            <a:endParaRPr lang="en-US"/>
          </a:p>
        </p:txBody>
      </p:sp>
      <p:pic>
        <p:nvPicPr>
          <p:cNvPr id="5" name="Content Placeholder 4">
            <a:extLst>
              <a:ext uri="{FF2B5EF4-FFF2-40B4-BE49-F238E27FC236}">
                <a16:creationId xmlns:a16="http://schemas.microsoft.com/office/drawing/2014/main" id="{9B4FE636-027F-4EE6-BAEF-58FDDBB085C8}"/>
              </a:ext>
            </a:extLst>
          </p:cNvPr>
          <p:cNvPicPr>
            <a:picLocks noChangeAspect="1" noGrp="1"/>
          </p:cNvPicPr>
          <p:nvPr>
            <p:ph idx="1"/>
          </p:nvPr>
        </p:nvPicPr>
        <p:blipFill rotWithShape="1">
          <a:blip r:embed="rId2"/>
          <a:srcRect b="250" t="311"/>
          <a:stretch/>
        </p:blipFill>
        <p:spPr>
          <a:xfrm>
            <a:off x="20" y="1282"/>
            <a:ext cx="12191980" cy="6856718"/>
          </a:xfrm>
          <a:prstGeom prst="rect">
            <a:avLst/>
          </a:prstGeom>
        </p:spPr>
      </p:pic>
    </p:spTree>
    <p:extLst>
      <p:ext uri="{BB962C8B-B14F-4D97-AF65-F5344CB8AC3E}">
        <p14:creationId xmlns:p14="http://schemas.microsoft.com/office/powerpoint/2010/main" val="2291089328"/>
      </p:ext>
    </p:extLst>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AdjustHandles="1" noChangeArrowheads="1" noChangeAspect="1" noChangeShapeType="1" noEditPoints="1" noGrp="1" noMove="1" noResize="1" noRot="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a:p>
        </p:txBody>
      </p:sp>
      <p:sp>
        <p:nvSpPr>
          <p:cNvPr id="2" name="Title 1">
            <a:extLst>
              <a:ext uri="{FF2B5EF4-FFF2-40B4-BE49-F238E27FC236}">
                <a16:creationId xmlns:a16="http://schemas.microsoft.com/office/drawing/2014/main" id="{C6B74DED-6353-4EEB-9EBF-CD844AF6BD9D}"/>
              </a:ext>
            </a:extLst>
          </p:cNvPr>
          <p:cNvSpPr>
            <a:spLocks noGrp="1"/>
          </p:cNvSpPr>
          <p:nvPr>
            <p:ph type="title"/>
          </p:nvPr>
        </p:nvSpPr>
        <p:spPr>
          <a:xfrm>
            <a:off x="5297762" y="329184"/>
            <a:ext cx="6251110" cy="1783080"/>
          </a:xfrm>
        </p:spPr>
        <p:txBody>
          <a:bodyPr anchor="b">
            <a:normAutofit fontScale="90000"/>
          </a:bodyPr>
          <a:lstStyle/>
          <a:p>
            <a:r>
              <a:rPr dirty="0" lang="en-US" sz="5400">
                <a:latin charset="0" panose="020B0606030504020204" pitchFamily="34" typeface="Open Sans"/>
              </a:rPr>
              <a:t>Entrepreneurship in the cultural and creative sector (def.)</a:t>
            </a:r>
            <a:endParaRPr dirty="0" lang="en-IE" sz="5400"/>
          </a:p>
        </p:txBody>
      </p:sp>
      <p:pic>
        <p:nvPicPr>
          <p:cNvPr descr="Light bulb on yellow background with sketched light beams and cord" id="5" name="Picture 4">
            <a:extLst>
              <a:ext uri="{FF2B5EF4-FFF2-40B4-BE49-F238E27FC236}">
                <a16:creationId xmlns:a16="http://schemas.microsoft.com/office/drawing/2014/main" id="{830075CA-5DCF-E8C6-4004-05FCFF1D6038}"/>
              </a:ext>
            </a:extLst>
          </p:cNvPr>
          <p:cNvPicPr>
            <a:picLocks noChangeAspect="1"/>
          </p:cNvPicPr>
          <p:nvPr/>
        </p:nvPicPr>
        <p:blipFill rotWithShape="1">
          <a:blip r:embed="rId2"/>
          <a:srcRect l="61" r="13"/>
          <a:stretch/>
        </p:blipFill>
        <p:spPr>
          <a:xfrm>
            <a:off x="1" y="10"/>
            <a:ext cx="4657344" cy="6857990"/>
          </a:xfrm>
          <a:custGeom>
            <a:avLst/>
            <a:gdLst/>
            <a:ahLst/>
            <a:cxnLst/>
            <a:rect b="b" l="l" r="r" t="t"/>
            <a:pathLst>
              <a:path h="6858000" w="4657344">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AdjustHandles="1" noChangeArrowheads="1" noChangeAspect="1" noChangeShapeType="1" noEditPoints="1" noGrp="1" noMove="1" noResize="1" noRot="1" noTextEdit="1"/>
          </p:cNvSpPr>
          <p:nvPr>
            <p:extLst>
              <p:ext uri="{386F3935-93C4-4BCD-93E2-E3B085C9AB24}">
                <p16:designElem xmlns:p16="http://schemas.microsoft.com/office/powerpoint/2015/main" val="1"/>
              </p:ext>
            </p:extLst>
          </p:nvPr>
        </p:nvSpPr>
        <p:spPr>
          <a:xfrm>
            <a:off x="5297762" y="2374947"/>
            <a:ext cx="4243589" cy="18288"/>
          </a:xfrm>
          <a:custGeom>
            <a:avLst/>
            <a:gdLst>
              <a:gd fmla="*/ 0 w 4243589" name="connsiteX0"/>
              <a:gd fmla="*/ 0 h 18288" name="connsiteY0"/>
              <a:gd fmla="*/ 478919 w 4243589" name="connsiteX1"/>
              <a:gd fmla="*/ 0 h 18288" name="connsiteY1"/>
              <a:gd fmla="*/ 957839 w 4243589" name="connsiteX2"/>
              <a:gd fmla="*/ 0 h 18288" name="connsiteY2"/>
              <a:gd fmla="*/ 1521630 w 4243589" name="connsiteX3"/>
              <a:gd fmla="*/ 0 h 18288" name="connsiteY3"/>
              <a:gd fmla="*/ 2212729 w 4243589" name="connsiteX4"/>
              <a:gd fmla="*/ 0 h 18288" name="connsiteY4"/>
              <a:gd fmla="*/ 2734084 w 4243589" name="connsiteX5"/>
              <a:gd fmla="*/ 0 h 18288" name="connsiteY5"/>
              <a:gd fmla="*/ 3255439 w 4243589" name="connsiteX6"/>
              <a:gd fmla="*/ 0 h 18288" name="connsiteY6"/>
              <a:gd fmla="*/ 4243589 w 4243589" name="connsiteX7"/>
              <a:gd fmla="*/ 0 h 18288" name="connsiteY7"/>
              <a:gd fmla="*/ 4243589 w 4243589" name="connsiteX8"/>
              <a:gd fmla="*/ 18288 h 18288" name="connsiteY8"/>
              <a:gd fmla="*/ 3594926 w 4243589" name="connsiteX9"/>
              <a:gd fmla="*/ 18288 h 18288" name="connsiteY9"/>
              <a:gd fmla="*/ 3073571 w 4243589" name="connsiteX10"/>
              <a:gd fmla="*/ 18288 h 18288" name="connsiteY10"/>
              <a:gd fmla="*/ 2552216 w 4243589" name="connsiteX11"/>
              <a:gd fmla="*/ 18288 h 18288" name="connsiteY11"/>
              <a:gd fmla="*/ 1903553 w 4243589" name="connsiteX12"/>
              <a:gd fmla="*/ 18288 h 18288" name="connsiteY12"/>
              <a:gd fmla="*/ 1212454 w 4243589" name="connsiteX13"/>
              <a:gd fmla="*/ 18288 h 18288" name="connsiteY13"/>
              <a:gd fmla="*/ 733535 w 4243589" name="connsiteX14"/>
              <a:gd fmla="*/ 18288 h 18288" name="connsiteY14"/>
              <a:gd fmla="*/ 0 w 4243589" name="connsiteX15"/>
              <a:gd fmla="*/ 18288 h 18288" name="connsiteY15"/>
              <a:gd fmla="*/ 0 w 4243589" name="connsiteX16"/>
              <a:gd fmla="*/ 0 h 18288" name="connsiteY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b="b" l="l" r="r" t="t"/>
            <a:pathLst>
              <a:path extrusionOk="0" fill="none" h="18288" w="4243589">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extrusionOk="0" h="18288" stroke="0" w="4243589">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cap="rnd" w="44450">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a:p>
        </p:txBody>
      </p:sp>
      <p:sp>
        <p:nvSpPr>
          <p:cNvPr id="3" name="Content Placeholder 2">
            <a:extLst>
              <a:ext uri="{FF2B5EF4-FFF2-40B4-BE49-F238E27FC236}">
                <a16:creationId xmlns:a16="http://schemas.microsoft.com/office/drawing/2014/main" id="{966FEA59-2978-42B9-B890-4B0DF20B9789}"/>
              </a:ext>
            </a:extLst>
          </p:cNvPr>
          <p:cNvSpPr>
            <a:spLocks noGrp="1"/>
          </p:cNvSpPr>
          <p:nvPr>
            <p:ph idx="1"/>
          </p:nvPr>
        </p:nvSpPr>
        <p:spPr>
          <a:xfrm>
            <a:off x="5297762" y="2706624"/>
            <a:ext cx="6251110" cy="3483864"/>
          </a:xfrm>
        </p:spPr>
        <p:txBody>
          <a:bodyPr>
            <a:normAutofit/>
          </a:bodyPr>
          <a:lstStyle/>
          <a:p>
            <a:r>
              <a:rPr b="0" dirty="0" i="0" lang="en-US" sz="1500">
                <a:effectLst/>
                <a:latin charset="0" panose="020B0606030504020204" pitchFamily="34" typeface="Open Sans"/>
              </a:rPr>
              <a:t>Entrepreneurship in these sectors means to have creative ideas and to pursue them in a commercial way, with the purpose to make a profit. However, the profit alone is not the driver; it is the creativity and the possibility to build something, the </a:t>
            </a:r>
            <a:r>
              <a:rPr b="0" dirty="0" err="1" i="0" lang="en-US" sz="1500">
                <a:effectLst/>
                <a:latin charset="0" panose="020B0606030504020204" pitchFamily="34" typeface="Open Sans"/>
              </a:rPr>
              <a:t>self-fulfilment</a:t>
            </a:r>
            <a:r>
              <a:rPr b="0" dirty="0" i="0" lang="en-US" sz="1500">
                <a:effectLst/>
                <a:latin charset="0" panose="020B0606030504020204" pitchFamily="34" typeface="Open Sans"/>
              </a:rPr>
              <a:t> or being able to pursue your own creative interests. There is a mix between the entrepreneurial side and the creative side.”</a:t>
            </a:r>
          </a:p>
          <a:p>
            <a:r>
              <a:rPr b="0" dirty="0" i="0" lang="en-US" sz="1500">
                <a:effectLst/>
                <a:latin charset="0" panose="020B0606030504020204" pitchFamily="34" typeface="Open Sans"/>
              </a:rPr>
              <a:t>Further readings:</a:t>
            </a:r>
          </a:p>
          <a:p>
            <a:pPr lvl="1"/>
            <a:r>
              <a:rPr b="0" dirty="0" err="1" i="0" lang="en-US" sz="1100">
                <a:effectLst/>
                <a:latin charset="0" panose="020B0606030504020204" pitchFamily="34" typeface="Open Sans"/>
              </a:rPr>
              <a:t>Combrie</a:t>
            </a:r>
            <a:r>
              <a:rPr b="0" dirty="0" i="0" lang="en-US" sz="1100">
                <a:effectLst/>
                <a:latin charset="0" panose="020B0606030504020204" pitchFamily="34" typeface="Open Sans"/>
              </a:rPr>
              <a:t>, D., &amp; </a:t>
            </a:r>
            <a:r>
              <a:rPr b="0" dirty="0" err="1" i="0" lang="en-US" sz="1100">
                <a:effectLst/>
                <a:latin charset="0" panose="020B0606030504020204" pitchFamily="34" typeface="Open Sans"/>
              </a:rPr>
              <a:t>Hagoort</a:t>
            </a:r>
            <a:r>
              <a:rPr b="0" dirty="0" i="0" lang="en-US" sz="1100">
                <a:effectLst/>
                <a:latin charset="0" panose="020B0606030504020204" pitchFamily="34" typeface="Open Sans"/>
              </a:rPr>
              <a:t>, G. (2010). The entrepreneurial dimension of the cultural and creative industries. </a:t>
            </a:r>
            <a:r>
              <a:rPr b="0" dirty="0" err="1" i="0" lang="en-US" sz="1100">
                <a:effectLst/>
                <a:latin charset="0" panose="020B0606030504020204" pitchFamily="34" typeface="Open Sans"/>
              </a:rPr>
              <a:t>Hogeschool</a:t>
            </a:r>
            <a:r>
              <a:rPr b="0" dirty="0" i="0" lang="en-US" sz="1100">
                <a:effectLst/>
                <a:latin charset="0" panose="020B0606030504020204" pitchFamily="34" typeface="Open Sans"/>
              </a:rPr>
              <a:t> </a:t>
            </a:r>
            <a:r>
              <a:rPr b="0" dirty="0" err="1" i="0" lang="en-US" sz="1100">
                <a:effectLst/>
                <a:latin charset="0" panose="020B0606030504020204" pitchFamily="34" typeface="Open Sans"/>
              </a:rPr>
              <a:t>vor</a:t>
            </a:r>
            <a:r>
              <a:rPr b="0" dirty="0" i="0" lang="en-US" sz="1100">
                <a:effectLst/>
                <a:latin charset="0" panose="020B0606030504020204" pitchFamily="34" typeface="Open Sans"/>
              </a:rPr>
              <a:t> de </a:t>
            </a:r>
            <a:r>
              <a:rPr b="0" dirty="0" err="1" i="0" lang="en-US" sz="1100">
                <a:effectLst/>
                <a:latin charset="0" panose="020B0606030504020204" pitchFamily="34" typeface="Open Sans"/>
              </a:rPr>
              <a:t>Kunsten</a:t>
            </a:r>
            <a:r>
              <a:rPr b="0" dirty="0" i="0" lang="en-US" sz="1100">
                <a:effectLst/>
                <a:latin charset="0" panose="020B0606030504020204" pitchFamily="34" typeface="Open Sans"/>
              </a:rPr>
              <a:t> Utrecht, European Commission, Utrecht, 1-237</a:t>
            </a:r>
          </a:p>
          <a:p>
            <a:pPr lvl="1"/>
            <a:r>
              <a:rPr b="0" dirty="0" err="1" i="0" lang="en-US" sz="1100">
                <a:effectLst/>
                <a:latin charset="0" panose="020B0606030504020204" pitchFamily="34" typeface="Open Sans"/>
              </a:rPr>
              <a:t>Klamer</a:t>
            </a:r>
            <a:r>
              <a:rPr b="0" dirty="0" i="0" lang="en-US" sz="1100">
                <a:effectLst/>
                <a:latin charset="0" panose="020B0606030504020204" pitchFamily="34" typeface="Open Sans"/>
              </a:rPr>
              <a:t>, A. (2011). Cultural Entrepreneurship. The Review of Austrian Economics, 24(2),</a:t>
            </a:r>
            <a:endParaRPr dirty="0" lang="en-IE" sz="1100"/>
          </a:p>
        </p:txBody>
      </p:sp>
    </p:spTree>
    <p:extLst>
      <p:ext uri="{BB962C8B-B14F-4D97-AF65-F5344CB8AC3E}">
        <p14:creationId xmlns:p14="http://schemas.microsoft.com/office/powerpoint/2010/main" val="2047128214"/>
      </p:ext>
    </p:extLst>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AdjustHandles="1" noChangeArrowheads="1" noChangeAspect="1" noChangeShapeType="1" noEditPoints="1" noGrp="1" noMove="1" noResize="1" noRot="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a:p>
        </p:txBody>
      </p:sp>
      <p:sp>
        <p:nvSpPr>
          <p:cNvPr id="2" name="Title 1">
            <a:extLst>
              <a:ext uri="{FF2B5EF4-FFF2-40B4-BE49-F238E27FC236}">
                <a16:creationId xmlns:a16="http://schemas.microsoft.com/office/drawing/2014/main" id="{2002D6D9-A935-4463-B8CB-C19D51F9A867}"/>
              </a:ext>
            </a:extLst>
          </p:cNvPr>
          <p:cNvSpPr>
            <a:spLocks noGrp="1"/>
          </p:cNvSpPr>
          <p:nvPr>
            <p:ph type="title"/>
          </p:nvPr>
        </p:nvSpPr>
        <p:spPr>
          <a:xfrm>
            <a:off x="5297762" y="329184"/>
            <a:ext cx="6251110" cy="1783080"/>
          </a:xfrm>
        </p:spPr>
        <p:txBody>
          <a:bodyPr anchor="b">
            <a:normAutofit/>
          </a:bodyPr>
          <a:lstStyle/>
          <a:p>
            <a:r>
              <a:rPr lang="en-US" sz="5400"/>
              <a:t>The Creative Entrepreneur</a:t>
            </a:r>
            <a:endParaRPr lang="en-IE" sz="5400"/>
          </a:p>
        </p:txBody>
      </p:sp>
      <p:pic>
        <p:nvPicPr>
          <p:cNvPr descr="White bulbs with a yellow one standing out" id="6" name="Picture 5">
            <a:extLst>
              <a:ext uri="{FF2B5EF4-FFF2-40B4-BE49-F238E27FC236}">
                <a16:creationId xmlns:a16="http://schemas.microsoft.com/office/drawing/2014/main" id="{81639F30-0A4B-5CC7-BE93-E81516823D4D}"/>
              </a:ext>
            </a:extLst>
          </p:cNvPr>
          <p:cNvPicPr>
            <a:picLocks noChangeAspect="1"/>
          </p:cNvPicPr>
          <p:nvPr/>
        </p:nvPicPr>
        <p:blipFill rotWithShape="1">
          <a:blip r:embed="rId2"/>
          <a:srcRect b="-1" l="31" r="33"/>
          <a:stretch/>
        </p:blipFill>
        <p:spPr>
          <a:xfrm>
            <a:off x="1" y="10"/>
            <a:ext cx="4657344" cy="6857990"/>
          </a:xfrm>
          <a:custGeom>
            <a:avLst/>
            <a:gdLst/>
            <a:ahLst/>
            <a:cxnLst/>
            <a:rect b="b" l="l" r="r" t="t"/>
            <a:pathLst>
              <a:path h="6858000" w="4657344">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2"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AdjustHandles="1" noChangeArrowheads="1" noChangeAspect="1" noChangeShapeType="1" noEditPoints="1" noGrp="1" noMove="1" noResize="1" noRot="1" noTextEdit="1"/>
          </p:cNvSpPr>
          <p:nvPr>
            <p:extLst>
              <p:ext uri="{386F3935-93C4-4BCD-93E2-E3B085C9AB24}">
                <p16:designElem xmlns:p16="http://schemas.microsoft.com/office/powerpoint/2015/main" val="1"/>
              </p:ext>
            </p:extLst>
          </p:nvPr>
        </p:nvSpPr>
        <p:spPr>
          <a:xfrm>
            <a:off x="5297762" y="2374947"/>
            <a:ext cx="4243589" cy="18288"/>
          </a:xfrm>
          <a:custGeom>
            <a:avLst/>
            <a:gdLst>
              <a:gd fmla="*/ 0 w 4243589" name="connsiteX0"/>
              <a:gd fmla="*/ 0 h 18288" name="connsiteY0"/>
              <a:gd fmla="*/ 478919 w 4243589" name="connsiteX1"/>
              <a:gd fmla="*/ 0 h 18288" name="connsiteY1"/>
              <a:gd fmla="*/ 957839 w 4243589" name="connsiteX2"/>
              <a:gd fmla="*/ 0 h 18288" name="connsiteY2"/>
              <a:gd fmla="*/ 1521630 w 4243589" name="connsiteX3"/>
              <a:gd fmla="*/ 0 h 18288" name="connsiteY3"/>
              <a:gd fmla="*/ 2212729 w 4243589" name="connsiteX4"/>
              <a:gd fmla="*/ 0 h 18288" name="connsiteY4"/>
              <a:gd fmla="*/ 2734084 w 4243589" name="connsiteX5"/>
              <a:gd fmla="*/ 0 h 18288" name="connsiteY5"/>
              <a:gd fmla="*/ 3255439 w 4243589" name="connsiteX6"/>
              <a:gd fmla="*/ 0 h 18288" name="connsiteY6"/>
              <a:gd fmla="*/ 4243589 w 4243589" name="connsiteX7"/>
              <a:gd fmla="*/ 0 h 18288" name="connsiteY7"/>
              <a:gd fmla="*/ 4243589 w 4243589" name="connsiteX8"/>
              <a:gd fmla="*/ 18288 h 18288" name="connsiteY8"/>
              <a:gd fmla="*/ 3594926 w 4243589" name="connsiteX9"/>
              <a:gd fmla="*/ 18288 h 18288" name="connsiteY9"/>
              <a:gd fmla="*/ 3073571 w 4243589" name="connsiteX10"/>
              <a:gd fmla="*/ 18288 h 18288" name="connsiteY10"/>
              <a:gd fmla="*/ 2552216 w 4243589" name="connsiteX11"/>
              <a:gd fmla="*/ 18288 h 18288" name="connsiteY11"/>
              <a:gd fmla="*/ 1903553 w 4243589" name="connsiteX12"/>
              <a:gd fmla="*/ 18288 h 18288" name="connsiteY12"/>
              <a:gd fmla="*/ 1212454 w 4243589" name="connsiteX13"/>
              <a:gd fmla="*/ 18288 h 18288" name="connsiteY13"/>
              <a:gd fmla="*/ 733535 w 4243589" name="connsiteX14"/>
              <a:gd fmla="*/ 18288 h 18288" name="connsiteY14"/>
              <a:gd fmla="*/ 0 w 4243589" name="connsiteX15"/>
              <a:gd fmla="*/ 18288 h 18288" name="connsiteY15"/>
              <a:gd fmla="*/ 0 w 4243589" name="connsiteX16"/>
              <a:gd fmla="*/ 0 h 18288" name="connsiteY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b="b" l="l" r="r" t="t"/>
            <a:pathLst>
              <a:path extrusionOk="0" fill="none" h="18288" w="4243589">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extrusionOk="0" h="18288" stroke="0" w="4243589">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cap="rnd" w="44450">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a:p>
        </p:txBody>
      </p:sp>
      <p:sp>
        <p:nvSpPr>
          <p:cNvPr id="3" name="Content Placeholder 2">
            <a:extLst>
              <a:ext uri="{FF2B5EF4-FFF2-40B4-BE49-F238E27FC236}">
                <a16:creationId xmlns:a16="http://schemas.microsoft.com/office/drawing/2014/main" id="{2116BB9E-C07A-49A5-BD6C-D19026B253BD}"/>
              </a:ext>
            </a:extLst>
          </p:cNvPr>
          <p:cNvSpPr>
            <a:spLocks noGrp="1"/>
          </p:cNvSpPr>
          <p:nvPr>
            <p:ph idx="1"/>
          </p:nvPr>
        </p:nvSpPr>
        <p:spPr>
          <a:xfrm>
            <a:off x="5297762" y="2706624"/>
            <a:ext cx="6251110" cy="3483864"/>
          </a:xfrm>
        </p:spPr>
        <p:txBody>
          <a:bodyPr>
            <a:normAutofit/>
          </a:bodyPr>
          <a:lstStyle/>
          <a:p>
            <a:r>
              <a:rPr dirty="0" lang="en-US" sz="2000"/>
              <a:t>“creative entrepreneurship” has become a term which refers to the business activity of entrepreneurs belonging to the creative industries. </a:t>
            </a:r>
          </a:p>
          <a:p>
            <a:endParaRPr dirty="0" lang="en-US" sz="2000"/>
          </a:p>
          <a:p>
            <a:r>
              <a:rPr dirty="0" lang="en-US" sz="2000"/>
              <a:t>The creative entrepreneur is the type of entrepreneur concerned with the creation and exploitation of creative or intellectual capital. He or she is an investor in his or her talent, but also in that of others. </a:t>
            </a:r>
          </a:p>
          <a:p>
            <a:endParaRPr dirty="0" lang="en-US" sz="2000"/>
          </a:p>
          <a:p>
            <a:r>
              <a:rPr dirty="0" err="1" lang="en-US" sz="2000"/>
              <a:t>Bujor</a:t>
            </a:r>
            <a:r>
              <a:rPr dirty="0" lang="en-US" sz="2000"/>
              <a:t> and </a:t>
            </a:r>
            <a:r>
              <a:rPr dirty="0" err="1" lang="en-US" sz="2000"/>
              <a:t>Avasilcai</a:t>
            </a:r>
            <a:r>
              <a:rPr dirty="0" lang="en-US" sz="2000"/>
              <a:t> (2016)</a:t>
            </a:r>
          </a:p>
        </p:txBody>
      </p:sp>
      <p:sp>
        <p:nvSpPr>
          <p:cNvPr id="4" name="Slide Number Placeholder 3">
            <a:extLst>
              <a:ext uri="{FF2B5EF4-FFF2-40B4-BE49-F238E27FC236}">
                <a16:creationId xmlns:a16="http://schemas.microsoft.com/office/drawing/2014/main" id="{02B0E61A-37E5-4230-911C-858ED342DAF0}"/>
              </a:ext>
            </a:extLst>
          </p:cNvPr>
          <p:cNvSpPr>
            <a:spLocks noGrp="1"/>
          </p:cNvSpPr>
          <p:nvPr>
            <p:ph idx="12" sz="quarter" type="sldNum"/>
          </p:nvPr>
        </p:nvSpPr>
        <p:spPr>
          <a:xfrm>
            <a:off x="10052978" y="6356350"/>
            <a:ext cx="1300821" cy="365125"/>
          </a:xfrm>
        </p:spPr>
        <p:txBody>
          <a:bodyPr>
            <a:normAutofit/>
          </a:bodyPr>
          <a:lstStyle/>
          <a:p>
            <a:pPr lvl="0">
              <a:spcAft>
                <a:spcPts val="600"/>
              </a:spcAft>
            </a:pPr>
            <a:fld id="{FF8672F4-26AF-4392-B289-C7BE04AF31B5}" type="slidenum">
              <a:rPr lang="en-GB" smtClean="0"/>
              <a:pPr lvl="0">
                <a:spcAft>
                  <a:spcPts val="600"/>
                </a:spcAft>
              </a:pPr>
              <a:t>4</a:t>
            </a:fld>
            <a:endParaRPr lang="en-GB"/>
          </a:p>
        </p:txBody>
      </p:sp>
    </p:spTree>
    <p:extLst>
      <p:ext uri="{BB962C8B-B14F-4D97-AF65-F5344CB8AC3E}">
        <p14:creationId xmlns:p14="http://schemas.microsoft.com/office/powerpoint/2010/main" val="2840710193"/>
      </p:ext>
    </p:extLst>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AdjustHandles="1" noChangeArrowheads="1" noChangeAspect="1" noChangeShapeType="1" noEditPoints="1" noGrp="1" noMove="1" noResize="1" noRot="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a:p>
        </p:txBody>
      </p:sp>
      <p:sp>
        <p:nvSpPr>
          <p:cNvPr id="2" name="Title 1">
            <a:extLst>
              <a:ext uri="{FF2B5EF4-FFF2-40B4-BE49-F238E27FC236}">
                <a16:creationId xmlns:a16="http://schemas.microsoft.com/office/drawing/2014/main" id="{C5D2F315-FF68-40FF-AB9F-8629980C28CD}"/>
              </a:ext>
            </a:extLst>
          </p:cNvPr>
          <p:cNvSpPr>
            <a:spLocks noGrp="1"/>
          </p:cNvSpPr>
          <p:nvPr>
            <p:ph type="title"/>
          </p:nvPr>
        </p:nvSpPr>
        <p:spPr>
          <a:xfrm>
            <a:off x="5297762" y="329184"/>
            <a:ext cx="6251110" cy="1783080"/>
          </a:xfrm>
        </p:spPr>
        <p:txBody>
          <a:bodyPr anchor="b">
            <a:normAutofit/>
          </a:bodyPr>
          <a:lstStyle/>
          <a:p>
            <a:r>
              <a:rPr dirty="0" lang="en-US" sz="5400"/>
              <a:t>How large is the creative economy?</a:t>
            </a:r>
            <a:endParaRPr dirty="0" lang="en-IE" sz="5400"/>
          </a:p>
        </p:txBody>
      </p:sp>
      <p:pic>
        <p:nvPicPr>
          <p:cNvPr descr="White bulbs with a yellow one standing out" id="5" name="Picture 4">
            <a:extLst>
              <a:ext uri="{FF2B5EF4-FFF2-40B4-BE49-F238E27FC236}">
                <a16:creationId xmlns:a16="http://schemas.microsoft.com/office/drawing/2014/main" id="{023A9322-2A41-A426-944C-459A7AD83FAE}"/>
              </a:ext>
            </a:extLst>
          </p:cNvPr>
          <p:cNvPicPr>
            <a:picLocks noChangeAspect="1"/>
          </p:cNvPicPr>
          <p:nvPr/>
        </p:nvPicPr>
        <p:blipFill rotWithShape="1">
          <a:blip r:embed="rId2"/>
          <a:srcRect b="-1" l="31" r="33"/>
          <a:stretch/>
        </p:blipFill>
        <p:spPr>
          <a:xfrm>
            <a:off x="1" y="10"/>
            <a:ext cx="4657344" cy="6857990"/>
          </a:xfrm>
          <a:custGeom>
            <a:avLst/>
            <a:gdLst/>
            <a:ahLst/>
            <a:cxnLst/>
            <a:rect b="b" l="l" r="r" t="t"/>
            <a:pathLst>
              <a:path h="6858000" w="4657344">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AdjustHandles="1" noChangeArrowheads="1" noChangeAspect="1" noChangeShapeType="1" noEditPoints="1" noGrp="1" noMove="1" noResize="1" noRot="1" noTextEdit="1"/>
          </p:cNvSpPr>
          <p:nvPr>
            <p:extLst>
              <p:ext uri="{386F3935-93C4-4BCD-93E2-E3B085C9AB24}">
                <p16:designElem xmlns:p16="http://schemas.microsoft.com/office/powerpoint/2015/main" val="1"/>
              </p:ext>
            </p:extLst>
          </p:nvPr>
        </p:nvSpPr>
        <p:spPr>
          <a:xfrm>
            <a:off x="5297762" y="2374947"/>
            <a:ext cx="4243589" cy="18288"/>
          </a:xfrm>
          <a:custGeom>
            <a:avLst/>
            <a:gdLst>
              <a:gd fmla="*/ 0 w 4243589" name="connsiteX0"/>
              <a:gd fmla="*/ 0 h 18288" name="connsiteY0"/>
              <a:gd fmla="*/ 478919 w 4243589" name="connsiteX1"/>
              <a:gd fmla="*/ 0 h 18288" name="connsiteY1"/>
              <a:gd fmla="*/ 957839 w 4243589" name="connsiteX2"/>
              <a:gd fmla="*/ 0 h 18288" name="connsiteY2"/>
              <a:gd fmla="*/ 1521630 w 4243589" name="connsiteX3"/>
              <a:gd fmla="*/ 0 h 18288" name="connsiteY3"/>
              <a:gd fmla="*/ 2212729 w 4243589" name="connsiteX4"/>
              <a:gd fmla="*/ 0 h 18288" name="connsiteY4"/>
              <a:gd fmla="*/ 2734084 w 4243589" name="connsiteX5"/>
              <a:gd fmla="*/ 0 h 18288" name="connsiteY5"/>
              <a:gd fmla="*/ 3255439 w 4243589" name="connsiteX6"/>
              <a:gd fmla="*/ 0 h 18288" name="connsiteY6"/>
              <a:gd fmla="*/ 4243589 w 4243589" name="connsiteX7"/>
              <a:gd fmla="*/ 0 h 18288" name="connsiteY7"/>
              <a:gd fmla="*/ 4243589 w 4243589" name="connsiteX8"/>
              <a:gd fmla="*/ 18288 h 18288" name="connsiteY8"/>
              <a:gd fmla="*/ 3594926 w 4243589" name="connsiteX9"/>
              <a:gd fmla="*/ 18288 h 18288" name="connsiteY9"/>
              <a:gd fmla="*/ 3073571 w 4243589" name="connsiteX10"/>
              <a:gd fmla="*/ 18288 h 18288" name="connsiteY10"/>
              <a:gd fmla="*/ 2552216 w 4243589" name="connsiteX11"/>
              <a:gd fmla="*/ 18288 h 18288" name="connsiteY11"/>
              <a:gd fmla="*/ 1903553 w 4243589" name="connsiteX12"/>
              <a:gd fmla="*/ 18288 h 18288" name="connsiteY12"/>
              <a:gd fmla="*/ 1212454 w 4243589" name="connsiteX13"/>
              <a:gd fmla="*/ 18288 h 18288" name="connsiteY13"/>
              <a:gd fmla="*/ 733535 w 4243589" name="connsiteX14"/>
              <a:gd fmla="*/ 18288 h 18288" name="connsiteY14"/>
              <a:gd fmla="*/ 0 w 4243589" name="connsiteX15"/>
              <a:gd fmla="*/ 18288 h 18288" name="connsiteY15"/>
              <a:gd fmla="*/ 0 w 4243589" name="connsiteX16"/>
              <a:gd fmla="*/ 0 h 18288" name="connsiteY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b="b" l="l" r="r" t="t"/>
            <a:pathLst>
              <a:path extrusionOk="0" fill="none" h="18288" w="4243589">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extrusionOk="0" h="18288" stroke="0" w="4243589">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cap="rnd" w="44450">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a:p>
        </p:txBody>
      </p:sp>
      <p:sp>
        <p:nvSpPr>
          <p:cNvPr id="3" name="Content Placeholder 2">
            <a:extLst>
              <a:ext uri="{FF2B5EF4-FFF2-40B4-BE49-F238E27FC236}">
                <a16:creationId xmlns:a16="http://schemas.microsoft.com/office/drawing/2014/main" id="{24A89F42-874B-4460-8012-310F15B20379}"/>
              </a:ext>
            </a:extLst>
          </p:cNvPr>
          <p:cNvSpPr>
            <a:spLocks noGrp="1"/>
          </p:cNvSpPr>
          <p:nvPr>
            <p:ph idx="1"/>
          </p:nvPr>
        </p:nvSpPr>
        <p:spPr>
          <a:xfrm>
            <a:off x="5297762" y="2706624"/>
            <a:ext cx="6251110" cy="3483864"/>
          </a:xfrm>
        </p:spPr>
        <p:txBody>
          <a:bodyPr>
            <a:normAutofit/>
          </a:bodyPr>
          <a:lstStyle/>
          <a:p>
            <a:r>
              <a:rPr dirty="0" lang="en-US" sz="1500"/>
              <a:t>The creative economy has a cultural impact beyond its economic contribution. </a:t>
            </a:r>
          </a:p>
          <a:p>
            <a:r>
              <a:rPr dirty="0" lang="en-US" sz="1500"/>
              <a:t>Includes a number of different occupations and industries that are not grouped together in standard classifications of economic activity. </a:t>
            </a:r>
          </a:p>
          <a:p>
            <a:r>
              <a:rPr dirty="0" lang="en-US" sz="1500"/>
              <a:t>Its contribution is therefore often not reported and easy to understate. </a:t>
            </a:r>
          </a:p>
          <a:p>
            <a:r>
              <a:rPr dirty="0" lang="en-US" sz="1500"/>
              <a:t>According to Deloitte - The creative economy employs nearly </a:t>
            </a:r>
            <a:r>
              <a:rPr b="1" dirty="0" lang="en-US" sz="1500"/>
              <a:t>20 million people across the nine economies studied</a:t>
            </a:r>
            <a:r>
              <a:rPr dirty="0" lang="en-US" sz="1500"/>
              <a:t>. This represents more than 7% of total employment in those countries. In some countries, this share was higher, up to nearly 13% of total employment. </a:t>
            </a:r>
          </a:p>
          <a:p>
            <a:r>
              <a:rPr dirty="0" lang="en-US" sz="1500"/>
              <a:t>Crucially, the creative economy has been </a:t>
            </a:r>
            <a:r>
              <a:rPr b="1" dirty="0" lang="en-US" sz="1500"/>
              <a:t>growing in every country studied</a:t>
            </a:r>
            <a:r>
              <a:rPr dirty="0" lang="en-US" sz="1500"/>
              <a:t>, both in absolute terms and as a share of total employment – adding 4 million jobs from 2011 to 2018</a:t>
            </a:r>
            <a:endParaRPr dirty="0" lang="en-IE" sz="1500"/>
          </a:p>
        </p:txBody>
      </p:sp>
    </p:spTree>
    <p:extLst>
      <p:ext uri="{BB962C8B-B14F-4D97-AF65-F5344CB8AC3E}">
        <p14:creationId xmlns:p14="http://schemas.microsoft.com/office/powerpoint/2010/main" val="39867852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01B1850C-5719-4293-9576-60B657CF162E}"/>
              </a:ext>
            </a:extLst>
          </p:cNvPr>
          <p:cNvPicPr>
            <a:picLocks noGrp="1" noChangeAspect="1"/>
          </p:cNvPicPr>
          <p:nvPr>
            <p:ph idx="1"/>
          </p:nvPr>
        </p:nvPicPr>
        <p:blipFill>
          <a:blip r:embed="rId2"/>
          <a:stretch>
            <a:fillRect/>
          </a:stretch>
        </p:blipFill>
        <p:spPr>
          <a:xfrm>
            <a:off x="1510761" y="643467"/>
            <a:ext cx="9170478" cy="5571065"/>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37251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6B5A9B92-24A3-4837-B680-183FE6F7FB5C}"/>
              </a:ext>
            </a:extLst>
          </p:cNvPr>
          <p:cNvPicPr>
            <a:picLocks noGrp="1" noChangeAspect="1"/>
          </p:cNvPicPr>
          <p:nvPr>
            <p:ph idx="1"/>
          </p:nvPr>
        </p:nvPicPr>
        <p:blipFill>
          <a:blip r:embed="rId2"/>
          <a:stretch>
            <a:fillRect/>
          </a:stretch>
        </p:blipFill>
        <p:spPr>
          <a:xfrm>
            <a:off x="643467" y="743627"/>
            <a:ext cx="10905066" cy="5370744"/>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95982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6B7C83-F965-4970-9342-D282F98319AB}"/>
              </a:ext>
            </a:extLst>
          </p:cNvPr>
          <p:cNvSpPr>
            <a:spLocks noGrp="1"/>
          </p:cNvSpPr>
          <p:nvPr>
            <p:ph type="title"/>
          </p:nvPr>
        </p:nvSpPr>
        <p:spPr>
          <a:xfrm>
            <a:off x="635000" y="640823"/>
            <a:ext cx="3418659" cy="5583148"/>
          </a:xfrm>
        </p:spPr>
        <p:txBody>
          <a:bodyPr anchor="ctr">
            <a:normAutofit/>
          </a:bodyPr>
          <a:lstStyle/>
          <a:p>
            <a:pPr>
              <a:defRPr/>
            </a:pPr>
            <a:r>
              <a:rPr lang="en-US" sz="2600" b="1"/>
              <a:t>WHY ENTREPRENEURSHIP? </a:t>
            </a:r>
          </a:p>
        </p:txBody>
      </p:sp>
      <p:sp>
        <p:nvSpPr>
          <p:cNvPr id="13"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2D1F606D-758D-48CE-9A54-66E77A8F5EB0}"/>
              </a:ext>
            </a:extLst>
          </p:cNvPr>
          <p:cNvSpPr>
            <a:spLocks noGrp="1"/>
          </p:cNvSpPr>
          <p:nvPr>
            <p:ph type="sldNum" sz="quarter" idx="12"/>
          </p:nvPr>
        </p:nvSpPr>
        <p:spPr>
          <a:xfrm>
            <a:off x="8610600" y="6356350"/>
            <a:ext cx="2743200" cy="365125"/>
          </a:xfrm>
        </p:spPr>
        <p:txBody>
          <a:bodyPr>
            <a:normAutofit/>
          </a:bodyPr>
          <a:lstStyle>
            <a:lvl1pPr eaLnBrk="0" hangingPunct="0">
              <a:defRPr sz="4000">
                <a:solidFill>
                  <a:schemeClr val="tx1"/>
                </a:solidFill>
                <a:latin typeface="Arial" panose="020B0604020202020204" pitchFamily="34" charset="0"/>
              </a:defRPr>
            </a:lvl1pPr>
            <a:lvl2pPr marL="742950" indent="-285750" eaLnBrk="0" hangingPunct="0">
              <a:defRPr sz="4000">
                <a:solidFill>
                  <a:schemeClr val="tx1"/>
                </a:solidFill>
                <a:latin typeface="Arial" panose="020B0604020202020204" pitchFamily="34" charset="0"/>
              </a:defRPr>
            </a:lvl2pPr>
            <a:lvl3pPr marL="1143000" indent="-228600" eaLnBrk="0" hangingPunct="0">
              <a:defRPr sz="4000">
                <a:solidFill>
                  <a:schemeClr val="tx1"/>
                </a:solidFill>
                <a:latin typeface="Arial" panose="020B0604020202020204" pitchFamily="34" charset="0"/>
              </a:defRPr>
            </a:lvl3pPr>
            <a:lvl4pPr marL="1600200" indent="-228600" eaLnBrk="0" hangingPunct="0">
              <a:defRPr sz="4000">
                <a:solidFill>
                  <a:schemeClr val="tx1"/>
                </a:solidFill>
                <a:latin typeface="Arial" panose="020B0604020202020204" pitchFamily="34" charset="0"/>
              </a:defRPr>
            </a:lvl4pPr>
            <a:lvl5pPr marL="2057400" indent="-228600" eaLnBrk="0" hangingPunct="0">
              <a:defRPr sz="4000">
                <a:solidFill>
                  <a:schemeClr val="tx1"/>
                </a:solidFill>
                <a:latin typeface="Arial" panose="020B0604020202020204" pitchFamily="34" charset="0"/>
              </a:defRPr>
            </a:lvl5pPr>
            <a:lvl6pPr marL="2514600" indent="-228600" algn="ctr" eaLnBrk="0" fontAlgn="base" hangingPunct="0">
              <a:spcBef>
                <a:spcPct val="0"/>
              </a:spcBef>
              <a:spcAft>
                <a:spcPct val="0"/>
              </a:spcAft>
              <a:defRPr sz="4000">
                <a:solidFill>
                  <a:schemeClr val="tx1"/>
                </a:solidFill>
                <a:latin typeface="Arial" panose="020B0604020202020204" pitchFamily="34" charset="0"/>
              </a:defRPr>
            </a:lvl6pPr>
            <a:lvl7pPr marL="2971800" indent="-228600" algn="ctr" eaLnBrk="0" fontAlgn="base" hangingPunct="0">
              <a:spcBef>
                <a:spcPct val="0"/>
              </a:spcBef>
              <a:spcAft>
                <a:spcPct val="0"/>
              </a:spcAft>
              <a:defRPr sz="4000">
                <a:solidFill>
                  <a:schemeClr val="tx1"/>
                </a:solidFill>
                <a:latin typeface="Arial" panose="020B0604020202020204" pitchFamily="34" charset="0"/>
              </a:defRPr>
            </a:lvl7pPr>
            <a:lvl8pPr marL="3429000" indent="-228600" algn="ctr" eaLnBrk="0" fontAlgn="base" hangingPunct="0">
              <a:spcBef>
                <a:spcPct val="0"/>
              </a:spcBef>
              <a:spcAft>
                <a:spcPct val="0"/>
              </a:spcAft>
              <a:defRPr sz="4000">
                <a:solidFill>
                  <a:schemeClr val="tx1"/>
                </a:solidFill>
                <a:latin typeface="Arial" panose="020B0604020202020204" pitchFamily="34" charset="0"/>
              </a:defRPr>
            </a:lvl8pPr>
            <a:lvl9pPr marL="3886200" indent="-228600" algn="ctr" eaLnBrk="0" fontAlgn="base" hangingPunct="0">
              <a:spcBef>
                <a:spcPct val="0"/>
              </a:spcBef>
              <a:spcAft>
                <a:spcPct val="0"/>
              </a:spcAft>
              <a:defRPr sz="4000">
                <a:solidFill>
                  <a:schemeClr val="tx1"/>
                </a:solidFill>
                <a:latin typeface="Arial" panose="020B0604020202020204" pitchFamily="34" charset="0"/>
              </a:defRPr>
            </a:lvl9pPr>
          </a:lstStyle>
          <a:p>
            <a:pPr eaLnBrk="1" hangingPunct="1">
              <a:lnSpc>
                <a:spcPct val="90000"/>
              </a:lnSpc>
              <a:spcAft>
                <a:spcPts val="600"/>
              </a:spcAft>
              <a:defRPr/>
            </a:pPr>
            <a:fld id="{9F385176-3F94-4DCB-AFC4-97BB2D21A979}" type="slidenum">
              <a:rPr lang="en-GB" altLang="en-US" sz="1900"/>
              <a:pPr eaLnBrk="1" hangingPunct="1">
                <a:lnSpc>
                  <a:spcPct val="90000"/>
                </a:lnSpc>
                <a:spcAft>
                  <a:spcPts val="600"/>
                </a:spcAft>
                <a:defRPr/>
              </a:pPr>
              <a:t>8</a:t>
            </a:fld>
            <a:endParaRPr lang="en-GB" altLang="en-US" sz="1900"/>
          </a:p>
        </p:txBody>
      </p:sp>
      <p:graphicFrame>
        <p:nvGraphicFramePr>
          <p:cNvPr id="6" name="Content Placeholder 2">
            <a:extLst>
              <a:ext uri="{FF2B5EF4-FFF2-40B4-BE49-F238E27FC236}">
                <a16:creationId xmlns:a16="http://schemas.microsoft.com/office/drawing/2014/main" id="{AF897F3A-CB01-4E8C-8069-0D71E1C4B4A2}"/>
              </a:ext>
            </a:extLst>
          </p:cNvPr>
          <p:cNvGraphicFramePr>
            <a:graphicFrameLocks noGrp="1"/>
          </p:cNvGraphicFramePr>
          <p:nvPr>
            <p:ph idx="1"/>
            <p:extLst>
              <p:ext uri="{D42A27DB-BD31-4B8C-83A1-F6EECF244321}">
                <p14:modId xmlns:p14="http://schemas.microsoft.com/office/powerpoint/2010/main" val="3975637518"/>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Grp="1" noChangeArrowheads="1"/>
          </p:cNvSpPr>
          <p:nvPr>
            <p:ph type="title"/>
          </p:nvPr>
        </p:nvSpPr>
        <p:spPr>
          <a:xfrm>
            <a:off x="1867439" y="555756"/>
            <a:ext cx="8229600" cy="762000"/>
          </a:xfrm>
        </p:spPr>
        <p:txBody>
          <a:bodyPr>
            <a:normAutofit fontScale="90000"/>
          </a:bodyPr>
          <a:lstStyle/>
          <a:p>
            <a:pPr>
              <a:defRPr/>
            </a:pPr>
            <a:r>
              <a:rPr lang="en-US" sz="3600" dirty="0">
                <a:latin typeface="Times New Roman" pitchFamily="-112" charset="0"/>
              </a:rPr>
              <a:t>Characteristics of Successful Entrepreneurs</a:t>
            </a:r>
            <a:br>
              <a:rPr lang="en-US" sz="3600" dirty="0">
                <a:latin typeface="Times New Roman" pitchFamily="-112" charset="0"/>
              </a:rPr>
            </a:br>
            <a:endParaRPr lang="en-US" sz="3600" dirty="0">
              <a:latin typeface="Times New Roman" pitchFamily="-112" charset="0"/>
            </a:endParaRPr>
          </a:p>
        </p:txBody>
      </p:sp>
      <p:pic>
        <p:nvPicPr>
          <p:cNvPr id="21507" name="Picture 4"/>
          <p:cNvPicPr>
            <a:picLocks noChangeAspect="1" noChangeArrowheads="1"/>
          </p:cNvPicPr>
          <p:nvPr/>
        </p:nvPicPr>
        <p:blipFill>
          <a:blip r:embed="rId2" cstate="print"/>
          <a:srcRect/>
          <a:stretch>
            <a:fillRect/>
          </a:stretch>
        </p:blipFill>
        <p:spPr bwMode="auto">
          <a:xfrm>
            <a:off x="2588499" y="2289409"/>
            <a:ext cx="6787480" cy="3999765"/>
          </a:xfrm>
          <a:prstGeom prst="rect">
            <a:avLst/>
          </a:prstGeom>
          <a:noFill/>
          <a:ln w="9525">
            <a:noFill/>
            <a:miter lim="800000"/>
            <a:headEnd/>
            <a:tailEnd/>
          </a:ln>
        </p:spPr>
      </p:pic>
      <p:sp>
        <p:nvSpPr>
          <p:cNvPr id="21508" name="Text Box 5"/>
          <p:cNvSpPr txBox="1">
            <a:spLocks noChangeArrowheads="1"/>
          </p:cNvSpPr>
          <p:nvPr/>
        </p:nvSpPr>
        <p:spPr bwMode="auto">
          <a:xfrm>
            <a:off x="2588499" y="1470414"/>
            <a:ext cx="6553200" cy="333168"/>
          </a:xfrm>
          <a:prstGeom prst="rect">
            <a:avLst/>
          </a:prstGeom>
          <a:noFill/>
          <a:ln w="9525">
            <a:noFill/>
            <a:miter lim="800000"/>
            <a:headEnd/>
            <a:tailEnd/>
          </a:ln>
        </p:spPr>
        <p:txBody>
          <a:bodyPr>
            <a:spAutoFit/>
          </a:bodyPr>
          <a:lstStyle/>
          <a:p>
            <a:pPr algn="ctr">
              <a:lnSpc>
                <a:spcPct val="75000"/>
              </a:lnSpc>
              <a:spcBef>
                <a:spcPct val="50000"/>
              </a:spcBef>
            </a:pPr>
            <a:r>
              <a:rPr lang="en-US" sz="2000" dirty="0"/>
              <a:t>Four Primary Characteristics of Successful Entrepreneurs</a:t>
            </a:r>
          </a:p>
        </p:txBody>
      </p:sp>
      <p:sp>
        <p:nvSpPr>
          <p:cNvPr id="5" name="TextBox 4"/>
          <p:cNvSpPr txBox="1"/>
          <p:nvPr/>
        </p:nvSpPr>
        <p:spPr>
          <a:xfrm>
            <a:off x="7464152" y="6525344"/>
            <a:ext cx="3024336" cy="369332"/>
          </a:xfrm>
          <a:prstGeom prst="rect">
            <a:avLst/>
          </a:prstGeom>
          <a:noFill/>
        </p:spPr>
        <p:txBody>
          <a:bodyPr wrap="square" rtlCol="0">
            <a:spAutoFit/>
          </a:bodyPr>
          <a:lstStyle/>
          <a:p>
            <a:r>
              <a:rPr lang="en-IE" dirty="0" err="1"/>
              <a:t>Barringer</a:t>
            </a:r>
            <a:r>
              <a:rPr lang="en-IE" dirty="0"/>
              <a:t> &amp; Ireland, p.33</a:t>
            </a:r>
            <a:endParaRPr lang="en-US" dirty="0"/>
          </a:p>
        </p:txBody>
      </p:sp>
    </p:spTree>
    <p:extLst>
      <p:ext uri="{BB962C8B-B14F-4D97-AF65-F5344CB8AC3E}">
        <p14:creationId xmlns:p14="http://schemas.microsoft.com/office/powerpoint/2010/main" val="26670418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734</TotalTime>
  <Words>845</Words>
  <Application>Microsoft Office PowerPoint</Application>
  <PresentationFormat>Widescreen</PresentationFormat>
  <Paragraphs>110</Paragraphs>
  <Slides>20</Slides>
  <Notes>4</Notes>
  <HiddenSlides>0</HiddenSlides>
  <MMClips>2</MMClips>
  <ScaleCrop>false</ScaleCrop>
  <HeadingPairs>
    <vt:vector size="6" baseType="variant">
      <vt:variant>
        <vt:lpstr>Brukte skrifter</vt:lpstr>
      </vt:variant>
      <vt:variant>
        <vt:i4>5</vt:i4>
      </vt:variant>
      <vt:variant>
        <vt:lpstr>Tema</vt:lpstr>
      </vt:variant>
      <vt:variant>
        <vt:i4>1</vt:i4>
      </vt:variant>
      <vt:variant>
        <vt:lpstr>Lysbildetitler</vt:lpstr>
      </vt:variant>
      <vt:variant>
        <vt:i4>20</vt:i4>
      </vt:variant>
    </vt:vector>
  </HeadingPairs>
  <TitlesOfParts>
    <vt:vector size="26" baseType="lpstr">
      <vt:lpstr>Arial</vt:lpstr>
      <vt:lpstr>Calibri</vt:lpstr>
      <vt:lpstr>Calibri Light</vt:lpstr>
      <vt:lpstr>Open Sans</vt:lpstr>
      <vt:lpstr>Times New Roman</vt:lpstr>
      <vt:lpstr>Office Theme</vt:lpstr>
      <vt:lpstr>Entrepreneurship – General Principles &amp; Trends</vt:lpstr>
      <vt:lpstr>Creative Economy</vt:lpstr>
      <vt:lpstr>Entrepreneurship in the cultural and creative sector (def.)</vt:lpstr>
      <vt:lpstr>The Creative Entrepreneur</vt:lpstr>
      <vt:lpstr>How large is the creative economy?</vt:lpstr>
      <vt:lpstr>PowerPoint-presentasjon</vt:lpstr>
      <vt:lpstr>PowerPoint-presentasjon</vt:lpstr>
      <vt:lpstr>WHY ENTREPRENEURSHIP? </vt:lpstr>
      <vt:lpstr>Characteristics of Successful Entrepreneurs </vt:lpstr>
      <vt:lpstr>The Entrepreneurial Process</vt:lpstr>
      <vt:lpstr>PowerPoint-presentasjon</vt:lpstr>
      <vt:lpstr>PowerPoint-presentasjon</vt:lpstr>
      <vt:lpstr>Innovation is a process of defining, designing, and delivering new value</vt:lpstr>
      <vt:lpstr>CREATING VALUE and CAPTURING VALUE</vt:lpstr>
      <vt:lpstr>CREATING VALUE</vt:lpstr>
      <vt:lpstr>CAPTURING VALUE</vt:lpstr>
      <vt:lpstr>Defining Value</vt:lpstr>
      <vt:lpstr>Value  - for whom?</vt:lpstr>
      <vt:lpstr>The Three Lenses of Innovation – systemic thinking from earlier</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Breda Kenny</dc:creator>
  <cp:lastModifiedBy>Andreas Sønning</cp:lastModifiedBy>
  <cp:revision>10</cp:revision>
  <dcterms:created xsi:type="dcterms:W3CDTF">2023-04-24T14:02:11Z</dcterms:created>
  <dcterms:modified xsi:type="dcterms:W3CDTF">2023-06-06T15:23:42Z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name="NXPowerLiteLastOptimized" pid="2">
    <vt:lpwstr>19852291</vt:lpwstr>
  </property>
  <property fmtid="{D5CDD505-2E9C-101B-9397-08002B2CF9AE}" name="NXPowerLiteSettings" pid="3">
    <vt:lpwstr>F7000400038000</vt:lpwstr>
  </property>
  <property fmtid="{D5CDD505-2E9C-101B-9397-08002B2CF9AE}" name="NXPowerLiteVersion" pid="4">
    <vt:lpwstr>S10.0.0</vt:lpwstr>
  </property>
</Properties>
</file>